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6.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356" r:id="rId2"/>
    <p:sldId id="345" r:id="rId3"/>
    <p:sldId id="376" r:id="rId4"/>
    <p:sldId id="335" r:id="rId5"/>
    <p:sldId id="367" r:id="rId6"/>
    <p:sldId id="375" r:id="rId7"/>
    <p:sldId id="377" r:id="rId8"/>
    <p:sldId id="378" r:id="rId9"/>
    <p:sldId id="379" r:id="rId10"/>
    <p:sldId id="380" r:id="rId11"/>
    <p:sldId id="381" r:id="rId12"/>
    <p:sldId id="382" r:id="rId13"/>
  </p:sldIdLst>
  <p:sldSz cx="12192000" cy="6858000"/>
  <p:notesSz cx="6858000"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83EDBBA-9351-427F-8F97-FAA234FC1C9A}">
          <p14:sldIdLst>
            <p14:sldId id="356"/>
            <p14:sldId id="345"/>
            <p14:sldId id="376"/>
            <p14:sldId id="335"/>
            <p14:sldId id="367"/>
            <p14:sldId id="375"/>
            <p14:sldId id="377"/>
            <p14:sldId id="378"/>
            <p14:sldId id="379"/>
            <p14:sldId id="380"/>
            <p14:sldId id="381"/>
            <p14:sldId id="382"/>
          </p14:sldIdLst>
        </p14:section>
        <p14:section name="Section sans titre" id="{DF9AC82B-7496-4682-8781-2C935C773E4B}">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25A2FF"/>
    <a:srgbClr val="F2F6F8"/>
    <a:srgbClr val="0996FF"/>
    <a:srgbClr val="0086EA"/>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3353" autoAdjust="0"/>
  </p:normalViewPr>
  <p:slideViewPr>
    <p:cSldViewPr snapToGrid="0">
      <p:cViewPr>
        <p:scale>
          <a:sx n="72" d="100"/>
          <a:sy n="72" d="100"/>
        </p:scale>
        <p:origin x="-544"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A2015-9E22-4D5D-8113-8BB0D6C8ACB7}"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fr-SN"/>
        </a:p>
      </dgm:t>
    </dgm:pt>
    <dgm:pt modelId="{69D7A657-67C6-4638-B4FE-D355C4297AE2}" type="pres">
      <dgm:prSet presAssocID="{7C0A2015-9E22-4D5D-8113-8BB0D6C8ACB7}" presName="compositeShape" presStyleCnt="0">
        <dgm:presLayoutVars>
          <dgm:dir/>
          <dgm:resizeHandles/>
        </dgm:presLayoutVars>
      </dgm:prSet>
      <dgm:spPr/>
      <dgm:t>
        <a:bodyPr/>
        <a:lstStyle/>
        <a:p>
          <a:endParaRPr lang="fr-FR"/>
        </a:p>
      </dgm:t>
    </dgm:pt>
  </dgm:ptLst>
  <dgm:cxnLst>
    <dgm:cxn modelId="{F97D4C82-A627-4023-BBF6-6095DC38228C}" type="presOf" srcId="{7C0A2015-9E22-4D5D-8113-8BB0D6C8ACB7}" destId="{69D7A657-67C6-4638-B4FE-D355C4297AE2}" srcOrd="0"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A2015-9E22-4D5D-8113-8BB0D6C8ACB7}"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fr-SN"/>
        </a:p>
      </dgm:t>
    </dgm:pt>
    <dgm:pt modelId="{647AD1F1-C25D-4A7A-B2F9-0E8055D660FE}">
      <dgm:prSet custT="1"/>
      <dgm:spPr>
        <a:ln>
          <a:solidFill>
            <a:schemeClr val="bg1"/>
          </a:solidFill>
        </a:ln>
      </dgm:spPr>
      <dgm:t>
        <a:bodyPr/>
        <a:lstStyle/>
        <a:p>
          <a:pPr algn="l">
            <a:lnSpc>
              <a:spcPct val="150000"/>
            </a:lnSpc>
          </a:pPr>
          <a:r>
            <a:rPr lang="fr-FR" sz="3100" b="1" dirty="0" smtClean="0">
              <a:solidFill>
                <a:srgbClr val="7030A0"/>
              </a:solidFill>
            </a:rPr>
            <a:t>I. ÉLUCIDATION CONCEPTUELLE</a:t>
          </a:r>
          <a:endParaRPr lang="fr-SN" sz="3100" b="1" dirty="0">
            <a:solidFill>
              <a:srgbClr val="7030A0"/>
            </a:solidFill>
            <a:latin typeface="Tahoma" panose="020B0604030504040204" pitchFamily="34" charset="0"/>
            <a:ea typeface="Tahoma" panose="020B0604030504040204" pitchFamily="34" charset="0"/>
            <a:cs typeface="Tahoma" panose="020B0604030504040204" pitchFamily="34" charset="0"/>
          </a:endParaRPr>
        </a:p>
      </dgm:t>
    </dgm:pt>
    <dgm:pt modelId="{320597D8-688B-436B-A6EE-80BED03EA9A0}" type="parTrans" cxnId="{A87D8C47-EF24-4023-8BED-3CAAB16A6568}">
      <dgm:prSet/>
      <dgm:spPr/>
      <dgm:t>
        <a:bodyPr/>
        <a:lstStyle/>
        <a:p>
          <a:pPr>
            <a:lnSpc>
              <a:spcPct val="150000"/>
            </a:lnSpc>
          </a:pPr>
          <a:endParaRPr lang="fr-SN" sz="1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9F71C036-D6EA-4046-B1EB-1911400C95E5}" type="sibTrans" cxnId="{A87D8C47-EF24-4023-8BED-3CAAB16A6568}">
      <dgm:prSet/>
      <dgm:spPr/>
      <dgm:t>
        <a:bodyPr/>
        <a:lstStyle/>
        <a:p>
          <a:pPr>
            <a:lnSpc>
              <a:spcPct val="150000"/>
            </a:lnSpc>
          </a:pPr>
          <a:endParaRPr lang="fr-SN" sz="1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dgm:t>
    </dgm:pt>
    <dgm:pt modelId="{B6FA7657-D2BF-49B1-85E1-CBC2D986B70A}">
      <dgm:prSet custT="1"/>
      <dgm:spPr>
        <a:ln>
          <a:solidFill>
            <a:schemeClr val="bg1"/>
          </a:solidFill>
        </a:ln>
      </dgm:spPr>
      <dgm:t>
        <a:bodyPr/>
        <a:lstStyle/>
        <a:p>
          <a:pPr algn="l"/>
          <a:r>
            <a:rPr lang="fr-FR" sz="3100" b="1" dirty="0" smtClean="0">
              <a:solidFill>
                <a:srgbClr val="7030A0"/>
              </a:solidFill>
            </a:rPr>
            <a:t>II. ENJEUX ÉTHIQUES ET CRITIQUES DE L’INTELLIGENCE ARTIFICIELLE DANS LE CHAMP DE LA RECHERCHE SCIENTIFIQUE</a:t>
          </a:r>
          <a:endParaRPr lang="fr-SN" sz="3100" b="1" dirty="0">
            <a:solidFill>
              <a:srgbClr val="7030A0"/>
            </a:solidFill>
            <a:latin typeface="Tahoma" panose="020B0604030504040204" pitchFamily="34" charset="0"/>
            <a:ea typeface="Tahoma" panose="020B0604030504040204" pitchFamily="34" charset="0"/>
            <a:cs typeface="Tahoma" panose="020B0604030504040204" pitchFamily="34" charset="0"/>
          </a:endParaRPr>
        </a:p>
      </dgm:t>
    </dgm:pt>
    <dgm:pt modelId="{81131E8A-6D4D-4988-8020-BA326A468D6B}" type="parTrans" cxnId="{3DC33F50-1131-4D34-B050-BA60A75A3846}">
      <dgm:prSet/>
      <dgm:spPr/>
      <dgm:t>
        <a:bodyPr/>
        <a:lstStyle/>
        <a:p>
          <a:endParaRPr lang="fr-FR"/>
        </a:p>
      </dgm:t>
    </dgm:pt>
    <dgm:pt modelId="{00AB0841-7D0B-411E-8687-92D63D7A92B5}" type="sibTrans" cxnId="{3DC33F50-1131-4D34-B050-BA60A75A3846}">
      <dgm:prSet/>
      <dgm:spPr/>
      <dgm:t>
        <a:bodyPr/>
        <a:lstStyle/>
        <a:p>
          <a:endParaRPr lang="fr-FR"/>
        </a:p>
      </dgm:t>
    </dgm:pt>
    <dgm:pt modelId="{34BDBD13-523D-4599-8C32-A743E2507AED}">
      <dgm:prSet custT="1"/>
      <dgm:spPr>
        <a:ln>
          <a:solidFill>
            <a:schemeClr val="bg1"/>
          </a:solidFill>
        </a:ln>
      </dgm:spPr>
      <dgm:t>
        <a:bodyPr/>
        <a:lstStyle/>
        <a:p>
          <a:pPr algn="l"/>
          <a:r>
            <a:rPr lang="fr-FR" sz="3100" b="1" dirty="0" smtClean="0">
              <a:solidFill>
                <a:srgbClr val="7030A0"/>
              </a:solidFill>
            </a:rPr>
            <a:t>III. TRYPTIQUE: ÉTHIQUE, INTELLIGENCE ARTIFICIELLE ET ESPACE UNIVERSITAIRE  </a:t>
          </a:r>
          <a:endParaRPr lang="fr-SN" sz="3100" b="1" dirty="0">
            <a:solidFill>
              <a:srgbClr val="7030A0"/>
            </a:solidFill>
            <a:latin typeface="Tahoma" panose="020B0604030504040204" pitchFamily="34" charset="0"/>
            <a:ea typeface="Tahoma" panose="020B0604030504040204" pitchFamily="34" charset="0"/>
            <a:cs typeface="Tahoma" panose="020B0604030504040204" pitchFamily="34" charset="0"/>
          </a:endParaRPr>
        </a:p>
      </dgm:t>
    </dgm:pt>
    <dgm:pt modelId="{64C0EE27-3690-4930-A841-62C31A29A9B7}" type="parTrans" cxnId="{35C09607-B1B8-46A6-8292-B102782F951A}">
      <dgm:prSet/>
      <dgm:spPr/>
      <dgm:t>
        <a:bodyPr/>
        <a:lstStyle/>
        <a:p>
          <a:endParaRPr lang="fr-FR"/>
        </a:p>
      </dgm:t>
    </dgm:pt>
    <dgm:pt modelId="{BF12766A-D1CA-4747-8560-859E01FFA45D}" type="sibTrans" cxnId="{35C09607-B1B8-46A6-8292-B102782F951A}">
      <dgm:prSet/>
      <dgm:spPr/>
      <dgm:t>
        <a:bodyPr/>
        <a:lstStyle/>
        <a:p>
          <a:endParaRPr lang="fr-FR"/>
        </a:p>
      </dgm:t>
    </dgm:pt>
    <dgm:pt modelId="{85C8A49A-8E5C-4EC1-8392-CD1EA710C2E7}">
      <dgm:prSet custT="1"/>
      <dgm:spPr>
        <a:ln>
          <a:solidFill>
            <a:schemeClr val="bg1"/>
          </a:solidFill>
        </a:ln>
      </dgm:spPr>
      <dgm:t>
        <a:bodyPr/>
        <a:lstStyle/>
        <a:p>
          <a:pPr algn="l"/>
          <a:r>
            <a:rPr lang="fr-FR" sz="3100" b="1" dirty="0" smtClean="0">
              <a:solidFill>
                <a:srgbClr val="7030A0"/>
              </a:solidFill>
            </a:rPr>
            <a:t>IV. DÉFIS SCIENTIFIQUES  </a:t>
          </a:r>
          <a:endParaRPr lang="fr-SN" sz="3100" b="1" dirty="0">
            <a:solidFill>
              <a:srgbClr val="7030A0"/>
            </a:solidFill>
            <a:latin typeface="Tahoma" panose="020B0604030504040204" pitchFamily="34" charset="0"/>
            <a:ea typeface="Tahoma" panose="020B0604030504040204" pitchFamily="34" charset="0"/>
            <a:cs typeface="Tahoma" panose="020B0604030504040204" pitchFamily="34" charset="0"/>
          </a:endParaRPr>
        </a:p>
      </dgm:t>
    </dgm:pt>
    <dgm:pt modelId="{6BEEB30D-62DF-4AC9-80CC-491FD67BC526}" type="parTrans" cxnId="{4BF4CC41-5B33-42BC-B394-1F5BA409B3E5}">
      <dgm:prSet/>
      <dgm:spPr/>
      <dgm:t>
        <a:bodyPr/>
        <a:lstStyle/>
        <a:p>
          <a:endParaRPr lang="fr-FR"/>
        </a:p>
      </dgm:t>
    </dgm:pt>
    <dgm:pt modelId="{4619074A-59F2-451F-9B71-9B983F994655}" type="sibTrans" cxnId="{4BF4CC41-5B33-42BC-B394-1F5BA409B3E5}">
      <dgm:prSet/>
      <dgm:spPr/>
      <dgm:t>
        <a:bodyPr/>
        <a:lstStyle/>
        <a:p>
          <a:endParaRPr lang="fr-FR"/>
        </a:p>
      </dgm:t>
    </dgm:pt>
    <dgm:pt modelId="{0CE55E0F-542E-4128-9B2A-F3F5EC1BD7A6}">
      <dgm:prSet custT="1"/>
      <dgm:spPr>
        <a:ln>
          <a:solidFill>
            <a:schemeClr val="bg1"/>
          </a:solidFill>
        </a:ln>
      </dgm:spPr>
      <dgm:t>
        <a:bodyPr/>
        <a:lstStyle/>
        <a:p>
          <a:pPr algn="l"/>
          <a:r>
            <a:rPr lang="fr-FR" sz="3100" b="1" dirty="0" smtClean="0">
              <a:solidFill>
                <a:srgbClr val="7030A0"/>
              </a:solidFill>
            </a:rPr>
            <a:t>V.  RÉFÉRENCES BIBLIOGRAPHIQUES </a:t>
          </a:r>
          <a:endParaRPr lang="fr-SN" sz="3100" b="1" dirty="0">
            <a:solidFill>
              <a:srgbClr val="7030A0"/>
            </a:solidFill>
            <a:latin typeface="Tahoma" panose="020B0604030504040204" pitchFamily="34" charset="0"/>
            <a:ea typeface="Tahoma" panose="020B0604030504040204" pitchFamily="34" charset="0"/>
            <a:cs typeface="Tahoma" panose="020B0604030504040204" pitchFamily="34" charset="0"/>
          </a:endParaRPr>
        </a:p>
      </dgm:t>
    </dgm:pt>
    <dgm:pt modelId="{2B86170F-EAA6-4FA1-A7E0-5AF7A057DC34}" type="parTrans" cxnId="{725369F1-9BD9-4C25-9E62-5E955693842A}">
      <dgm:prSet/>
      <dgm:spPr/>
      <dgm:t>
        <a:bodyPr/>
        <a:lstStyle/>
        <a:p>
          <a:endParaRPr lang="fr-FR"/>
        </a:p>
      </dgm:t>
    </dgm:pt>
    <dgm:pt modelId="{74F5B1B8-CB54-4D7D-9CE0-7B6D9695DA6A}" type="sibTrans" cxnId="{725369F1-9BD9-4C25-9E62-5E955693842A}">
      <dgm:prSet/>
      <dgm:spPr/>
      <dgm:t>
        <a:bodyPr/>
        <a:lstStyle/>
        <a:p>
          <a:endParaRPr lang="fr-FR"/>
        </a:p>
      </dgm:t>
    </dgm:pt>
    <dgm:pt modelId="{69D7A657-67C6-4638-B4FE-D355C4297AE2}" type="pres">
      <dgm:prSet presAssocID="{7C0A2015-9E22-4D5D-8113-8BB0D6C8ACB7}" presName="compositeShape" presStyleCnt="0">
        <dgm:presLayoutVars>
          <dgm:dir/>
          <dgm:resizeHandles/>
        </dgm:presLayoutVars>
      </dgm:prSet>
      <dgm:spPr/>
      <dgm:t>
        <a:bodyPr/>
        <a:lstStyle/>
        <a:p>
          <a:endParaRPr lang="fr-FR"/>
        </a:p>
      </dgm:t>
    </dgm:pt>
    <dgm:pt modelId="{3E6380E7-66E2-4A3A-A200-86FF659B94CA}" type="pres">
      <dgm:prSet presAssocID="{7C0A2015-9E22-4D5D-8113-8BB0D6C8ACB7}" presName="pyramid" presStyleLbl="node1" presStyleIdx="0" presStyleCnt="1" custScaleX="83188" custLinFactNeighborX="-12225" custLinFactNeighborY="5663"/>
      <dgm:spPr/>
    </dgm:pt>
    <dgm:pt modelId="{D7AAECD9-7E88-4190-9D4C-87DB7B36E0F2}" type="pres">
      <dgm:prSet presAssocID="{7C0A2015-9E22-4D5D-8113-8BB0D6C8ACB7}" presName="theList" presStyleCnt="0"/>
      <dgm:spPr/>
    </dgm:pt>
    <dgm:pt modelId="{5A75DC98-404A-4AF6-A5A2-819C42B2355E}" type="pres">
      <dgm:prSet presAssocID="{647AD1F1-C25D-4A7A-B2F9-0E8055D660FE}" presName="aNode" presStyleLbl="fgAcc1" presStyleIdx="0" presStyleCnt="5" custScaleX="179548" custScaleY="12175" custLinFactY="-1908" custLinFactNeighborX="18808" custLinFactNeighborY="-100000">
        <dgm:presLayoutVars>
          <dgm:bulletEnabled val="1"/>
        </dgm:presLayoutVars>
      </dgm:prSet>
      <dgm:spPr/>
      <dgm:t>
        <a:bodyPr/>
        <a:lstStyle/>
        <a:p>
          <a:endParaRPr lang="fr-FR"/>
        </a:p>
      </dgm:t>
    </dgm:pt>
    <dgm:pt modelId="{4298E61F-A3AB-4529-84B4-784926C2818B}" type="pres">
      <dgm:prSet presAssocID="{647AD1F1-C25D-4A7A-B2F9-0E8055D660FE}" presName="aSpace" presStyleCnt="0"/>
      <dgm:spPr/>
    </dgm:pt>
    <dgm:pt modelId="{559FFCCA-553C-4479-8E21-F1D2A0281235}" type="pres">
      <dgm:prSet presAssocID="{B6FA7657-D2BF-49B1-85E1-CBC2D986B70A}" presName="aNode" presStyleLbl="fgAcc1" presStyleIdx="1" presStyleCnt="5" custScaleX="179548" custScaleY="35462" custLinFactNeighborX="18808" custLinFactNeighborY="-57501">
        <dgm:presLayoutVars>
          <dgm:bulletEnabled val="1"/>
        </dgm:presLayoutVars>
      </dgm:prSet>
      <dgm:spPr/>
      <dgm:t>
        <a:bodyPr/>
        <a:lstStyle/>
        <a:p>
          <a:endParaRPr lang="fr-FR"/>
        </a:p>
      </dgm:t>
    </dgm:pt>
    <dgm:pt modelId="{D64E7646-1986-4A95-A00A-226B74AFFDDC}" type="pres">
      <dgm:prSet presAssocID="{B6FA7657-D2BF-49B1-85E1-CBC2D986B70A}" presName="aSpace" presStyleCnt="0"/>
      <dgm:spPr/>
    </dgm:pt>
    <dgm:pt modelId="{73F148E0-1EC3-4E6A-A9B0-29B363D4610F}" type="pres">
      <dgm:prSet presAssocID="{34BDBD13-523D-4599-8C32-A743E2507AED}" presName="aNode" presStyleLbl="fgAcc1" presStyleIdx="2" presStyleCnt="5" custScaleX="179548" custScaleY="49122" custLinFactNeighborX="18808" custLinFactNeighborY="-6024">
        <dgm:presLayoutVars>
          <dgm:bulletEnabled val="1"/>
        </dgm:presLayoutVars>
      </dgm:prSet>
      <dgm:spPr/>
      <dgm:t>
        <a:bodyPr/>
        <a:lstStyle/>
        <a:p>
          <a:endParaRPr lang="fr-FR"/>
        </a:p>
      </dgm:t>
    </dgm:pt>
    <dgm:pt modelId="{D24769CF-0689-469B-873F-9A0EB9567346}" type="pres">
      <dgm:prSet presAssocID="{34BDBD13-523D-4599-8C32-A743E2507AED}" presName="aSpace" presStyleCnt="0"/>
      <dgm:spPr/>
    </dgm:pt>
    <dgm:pt modelId="{2341A828-39FF-458D-AD8C-098D8C743083}" type="pres">
      <dgm:prSet presAssocID="{85C8A49A-8E5C-4EC1-8392-CD1EA710C2E7}" presName="aNode" presStyleLbl="fgAcc1" presStyleIdx="3" presStyleCnt="5" custScaleX="179548" custScaleY="13897" custLinFactNeighborX="18808" custLinFactNeighborY="54128">
        <dgm:presLayoutVars>
          <dgm:bulletEnabled val="1"/>
        </dgm:presLayoutVars>
      </dgm:prSet>
      <dgm:spPr/>
      <dgm:t>
        <a:bodyPr/>
        <a:lstStyle/>
        <a:p>
          <a:endParaRPr lang="fr-FR"/>
        </a:p>
      </dgm:t>
    </dgm:pt>
    <dgm:pt modelId="{D5BB8388-C1BA-458D-B515-8AB6D81BD6E0}" type="pres">
      <dgm:prSet presAssocID="{85C8A49A-8E5C-4EC1-8392-CD1EA710C2E7}" presName="aSpace" presStyleCnt="0"/>
      <dgm:spPr/>
    </dgm:pt>
    <dgm:pt modelId="{FDB44421-D3D3-4CFE-9D9B-C2764CD31482}" type="pres">
      <dgm:prSet presAssocID="{0CE55E0F-542E-4128-9B2A-F3F5EC1BD7A6}" presName="aNode" presStyleLbl="fgAcc1" presStyleIdx="4" presStyleCnt="5" custScaleX="179548" custScaleY="13897" custLinFactY="1761" custLinFactNeighborX="18808" custLinFactNeighborY="100000">
        <dgm:presLayoutVars>
          <dgm:bulletEnabled val="1"/>
        </dgm:presLayoutVars>
      </dgm:prSet>
      <dgm:spPr/>
      <dgm:t>
        <a:bodyPr/>
        <a:lstStyle/>
        <a:p>
          <a:endParaRPr lang="fr-FR"/>
        </a:p>
      </dgm:t>
    </dgm:pt>
    <dgm:pt modelId="{7A5FFE2B-1D40-4BF4-B937-B8528E1A9AE2}" type="pres">
      <dgm:prSet presAssocID="{0CE55E0F-542E-4128-9B2A-F3F5EC1BD7A6}" presName="aSpace" presStyleCnt="0"/>
      <dgm:spPr/>
    </dgm:pt>
  </dgm:ptLst>
  <dgm:cxnLst>
    <dgm:cxn modelId="{FBE87215-E2F0-4244-A300-89372BCC856A}" type="presOf" srcId="{34BDBD13-523D-4599-8C32-A743E2507AED}" destId="{73F148E0-1EC3-4E6A-A9B0-29B363D4610F}" srcOrd="0" destOrd="0" presId="urn:microsoft.com/office/officeart/2005/8/layout/pyramid2"/>
    <dgm:cxn modelId="{35C09607-B1B8-46A6-8292-B102782F951A}" srcId="{7C0A2015-9E22-4D5D-8113-8BB0D6C8ACB7}" destId="{34BDBD13-523D-4599-8C32-A743E2507AED}" srcOrd="2" destOrd="0" parTransId="{64C0EE27-3690-4930-A841-62C31A29A9B7}" sibTransId="{BF12766A-D1CA-4747-8560-859E01FFA45D}"/>
    <dgm:cxn modelId="{725369F1-9BD9-4C25-9E62-5E955693842A}" srcId="{7C0A2015-9E22-4D5D-8113-8BB0D6C8ACB7}" destId="{0CE55E0F-542E-4128-9B2A-F3F5EC1BD7A6}" srcOrd="4" destOrd="0" parTransId="{2B86170F-EAA6-4FA1-A7E0-5AF7A057DC34}" sibTransId="{74F5B1B8-CB54-4D7D-9CE0-7B6D9695DA6A}"/>
    <dgm:cxn modelId="{99640BFF-E873-48DE-9009-B7C2FEACE597}" type="presOf" srcId="{647AD1F1-C25D-4A7A-B2F9-0E8055D660FE}" destId="{5A75DC98-404A-4AF6-A5A2-819C42B2355E}" srcOrd="0" destOrd="0" presId="urn:microsoft.com/office/officeart/2005/8/layout/pyramid2"/>
    <dgm:cxn modelId="{758DF53A-4B7F-470C-8792-DF1624A007CE}" type="presOf" srcId="{0CE55E0F-542E-4128-9B2A-F3F5EC1BD7A6}" destId="{FDB44421-D3D3-4CFE-9D9B-C2764CD31482}" srcOrd="0" destOrd="0" presId="urn:microsoft.com/office/officeart/2005/8/layout/pyramid2"/>
    <dgm:cxn modelId="{EAC873CC-EBAD-4023-8CAD-B0A658D7E678}" type="presOf" srcId="{B6FA7657-D2BF-49B1-85E1-CBC2D986B70A}" destId="{559FFCCA-553C-4479-8E21-F1D2A0281235}" srcOrd="0" destOrd="0" presId="urn:microsoft.com/office/officeart/2005/8/layout/pyramid2"/>
    <dgm:cxn modelId="{A87D8C47-EF24-4023-8BED-3CAAB16A6568}" srcId="{7C0A2015-9E22-4D5D-8113-8BB0D6C8ACB7}" destId="{647AD1F1-C25D-4A7A-B2F9-0E8055D660FE}" srcOrd="0" destOrd="0" parTransId="{320597D8-688B-436B-A6EE-80BED03EA9A0}" sibTransId="{9F71C036-D6EA-4046-B1EB-1911400C95E5}"/>
    <dgm:cxn modelId="{57C8267F-C543-448B-986B-F61519B87E17}" type="presOf" srcId="{85C8A49A-8E5C-4EC1-8392-CD1EA710C2E7}" destId="{2341A828-39FF-458D-AD8C-098D8C743083}" srcOrd="0" destOrd="0" presId="urn:microsoft.com/office/officeart/2005/8/layout/pyramid2"/>
    <dgm:cxn modelId="{3DC33F50-1131-4D34-B050-BA60A75A3846}" srcId="{7C0A2015-9E22-4D5D-8113-8BB0D6C8ACB7}" destId="{B6FA7657-D2BF-49B1-85E1-CBC2D986B70A}" srcOrd="1" destOrd="0" parTransId="{81131E8A-6D4D-4988-8020-BA326A468D6B}" sibTransId="{00AB0841-7D0B-411E-8687-92D63D7A92B5}"/>
    <dgm:cxn modelId="{4BF4CC41-5B33-42BC-B394-1F5BA409B3E5}" srcId="{7C0A2015-9E22-4D5D-8113-8BB0D6C8ACB7}" destId="{85C8A49A-8E5C-4EC1-8392-CD1EA710C2E7}" srcOrd="3" destOrd="0" parTransId="{6BEEB30D-62DF-4AC9-80CC-491FD67BC526}" sibTransId="{4619074A-59F2-451F-9B71-9B983F994655}"/>
    <dgm:cxn modelId="{F97D4C82-A627-4023-BBF6-6095DC38228C}" type="presOf" srcId="{7C0A2015-9E22-4D5D-8113-8BB0D6C8ACB7}" destId="{69D7A657-67C6-4638-B4FE-D355C4297AE2}" srcOrd="0" destOrd="0" presId="urn:microsoft.com/office/officeart/2005/8/layout/pyramid2"/>
    <dgm:cxn modelId="{1E70A8AC-7ECF-45A4-84A9-BD79DFD1F0D4}" type="presParOf" srcId="{69D7A657-67C6-4638-B4FE-D355C4297AE2}" destId="{3E6380E7-66E2-4A3A-A200-86FF659B94CA}" srcOrd="0" destOrd="0" presId="urn:microsoft.com/office/officeart/2005/8/layout/pyramid2"/>
    <dgm:cxn modelId="{B79703DC-A213-4429-AA46-100DBA7EE577}" type="presParOf" srcId="{69D7A657-67C6-4638-B4FE-D355C4297AE2}" destId="{D7AAECD9-7E88-4190-9D4C-87DB7B36E0F2}" srcOrd="1" destOrd="0" presId="urn:microsoft.com/office/officeart/2005/8/layout/pyramid2"/>
    <dgm:cxn modelId="{4403ABB0-DD5B-4458-A040-9E39819CC2B0}" type="presParOf" srcId="{D7AAECD9-7E88-4190-9D4C-87DB7B36E0F2}" destId="{5A75DC98-404A-4AF6-A5A2-819C42B2355E}" srcOrd="0" destOrd="0" presId="urn:microsoft.com/office/officeart/2005/8/layout/pyramid2"/>
    <dgm:cxn modelId="{4A18FD61-65CB-4D43-A62A-937758F9C955}" type="presParOf" srcId="{D7AAECD9-7E88-4190-9D4C-87DB7B36E0F2}" destId="{4298E61F-A3AB-4529-84B4-784926C2818B}" srcOrd="1" destOrd="0" presId="urn:microsoft.com/office/officeart/2005/8/layout/pyramid2"/>
    <dgm:cxn modelId="{079BA319-E0D3-47EC-A43B-6DB973BE710A}" type="presParOf" srcId="{D7AAECD9-7E88-4190-9D4C-87DB7B36E0F2}" destId="{559FFCCA-553C-4479-8E21-F1D2A0281235}" srcOrd="2" destOrd="0" presId="urn:microsoft.com/office/officeart/2005/8/layout/pyramid2"/>
    <dgm:cxn modelId="{D85EA4F2-0070-4EBA-AB30-B96666802393}" type="presParOf" srcId="{D7AAECD9-7E88-4190-9D4C-87DB7B36E0F2}" destId="{D64E7646-1986-4A95-A00A-226B74AFFDDC}" srcOrd="3" destOrd="0" presId="urn:microsoft.com/office/officeart/2005/8/layout/pyramid2"/>
    <dgm:cxn modelId="{D6E90C80-D41C-40DF-AAE9-DA9467CB3629}" type="presParOf" srcId="{D7AAECD9-7E88-4190-9D4C-87DB7B36E0F2}" destId="{73F148E0-1EC3-4E6A-A9B0-29B363D4610F}" srcOrd="4" destOrd="0" presId="urn:microsoft.com/office/officeart/2005/8/layout/pyramid2"/>
    <dgm:cxn modelId="{63495D9A-4BCD-4437-8B28-F489F2F9614F}" type="presParOf" srcId="{D7AAECD9-7E88-4190-9D4C-87DB7B36E0F2}" destId="{D24769CF-0689-469B-873F-9A0EB9567346}" srcOrd="5" destOrd="0" presId="urn:microsoft.com/office/officeart/2005/8/layout/pyramid2"/>
    <dgm:cxn modelId="{BD300ADD-10B2-481B-AF18-8D9A97332E4A}" type="presParOf" srcId="{D7AAECD9-7E88-4190-9D4C-87DB7B36E0F2}" destId="{2341A828-39FF-458D-AD8C-098D8C743083}" srcOrd="6" destOrd="0" presId="urn:microsoft.com/office/officeart/2005/8/layout/pyramid2"/>
    <dgm:cxn modelId="{613A336E-CE84-4C94-B8CA-BA1F9CE8AC82}" type="presParOf" srcId="{D7AAECD9-7E88-4190-9D4C-87DB7B36E0F2}" destId="{D5BB8388-C1BA-458D-B515-8AB6D81BD6E0}" srcOrd="7" destOrd="0" presId="urn:microsoft.com/office/officeart/2005/8/layout/pyramid2"/>
    <dgm:cxn modelId="{36844E54-78A6-4EBD-A3F8-117AAE92EC77}" type="presParOf" srcId="{D7AAECD9-7E88-4190-9D4C-87DB7B36E0F2}" destId="{FDB44421-D3D3-4CFE-9D9B-C2764CD31482}" srcOrd="8" destOrd="0" presId="urn:microsoft.com/office/officeart/2005/8/layout/pyramid2"/>
    <dgm:cxn modelId="{08374765-1EE6-4CD9-B33D-EC21534DCB16}" type="presParOf" srcId="{D7AAECD9-7E88-4190-9D4C-87DB7B36E0F2}" destId="{7A5FFE2B-1D40-4BF4-B937-B8528E1A9AE2}" srcOrd="9" destOrd="0" presId="urn:microsoft.com/office/officeart/2005/8/layout/pyramid2"/>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380E7-66E2-4A3A-A200-86FF659B94CA}">
      <dsp:nvSpPr>
        <dsp:cNvPr id="0" name=""/>
        <dsp:cNvSpPr/>
      </dsp:nvSpPr>
      <dsp:spPr>
        <a:xfrm>
          <a:off x="0" y="0"/>
          <a:ext cx="5611251" cy="6745266"/>
        </a:xfrm>
        <a:prstGeom prst="triangl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A75DC98-404A-4AF6-A5A2-819C42B2355E}">
      <dsp:nvSpPr>
        <dsp:cNvPr id="0" name=""/>
        <dsp:cNvSpPr/>
      </dsp:nvSpPr>
      <dsp:spPr>
        <a:xfrm>
          <a:off x="2710974" y="261370"/>
          <a:ext cx="7872143" cy="350950"/>
        </a:xfrm>
        <a:prstGeom prst="roundRect">
          <a:avLst/>
        </a:prstGeom>
        <a:solidFill>
          <a:schemeClr val="lt1">
            <a:alpha val="9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150000"/>
            </a:lnSpc>
            <a:spcBef>
              <a:spcPct val="0"/>
            </a:spcBef>
            <a:spcAft>
              <a:spcPct val="35000"/>
            </a:spcAft>
          </a:pPr>
          <a:r>
            <a:rPr lang="fr-FR" sz="3100" b="1" kern="1200" dirty="0" smtClean="0">
              <a:solidFill>
                <a:srgbClr val="7030A0"/>
              </a:solidFill>
            </a:rPr>
            <a:t>I. ÉLUCIDATION CONCEPTUELLE</a:t>
          </a:r>
          <a:endParaRPr lang="fr-SN" sz="3100" b="1" kern="1200" dirty="0">
            <a:solidFill>
              <a:srgbClr val="7030A0"/>
            </a:solidFill>
            <a:latin typeface="Tahoma" panose="020B0604030504040204" pitchFamily="34" charset="0"/>
            <a:ea typeface="Tahoma" panose="020B0604030504040204" pitchFamily="34" charset="0"/>
            <a:cs typeface="Tahoma" panose="020B0604030504040204" pitchFamily="34" charset="0"/>
          </a:endParaRPr>
        </a:p>
      </dsp:txBody>
      <dsp:txXfrm>
        <a:off x="2728106" y="278502"/>
        <a:ext cx="7837879" cy="316686"/>
      </dsp:txXfrm>
    </dsp:sp>
    <dsp:sp modelId="{559FFCCA-553C-4479-8E21-F1D2A0281235}">
      <dsp:nvSpPr>
        <dsp:cNvPr id="0" name=""/>
        <dsp:cNvSpPr/>
      </dsp:nvSpPr>
      <dsp:spPr>
        <a:xfrm>
          <a:off x="2710974" y="1180769"/>
          <a:ext cx="7872143" cy="1022208"/>
        </a:xfrm>
        <a:prstGeom prst="roundRect">
          <a:avLst/>
        </a:prstGeom>
        <a:solidFill>
          <a:schemeClr val="lt1">
            <a:alpha val="9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fr-FR" sz="3100" b="1" kern="1200" dirty="0" smtClean="0">
              <a:solidFill>
                <a:srgbClr val="7030A0"/>
              </a:solidFill>
            </a:rPr>
            <a:t>II. ENJEUX ÉTHIQUES ET CRITIQUES DE L’INTELLIGENCE ARTIFICIELLE DANS LE CHAMP DE LA RECHERCHE SCIENTIFIQUE</a:t>
          </a:r>
          <a:endParaRPr lang="fr-SN" sz="3100" b="1" kern="1200" dirty="0">
            <a:solidFill>
              <a:srgbClr val="7030A0"/>
            </a:solidFill>
            <a:latin typeface="Tahoma" panose="020B0604030504040204" pitchFamily="34" charset="0"/>
            <a:ea typeface="Tahoma" panose="020B0604030504040204" pitchFamily="34" charset="0"/>
            <a:cs typeface="Tahoma" panose="020B0604030504040204" pitchFamily="34" charset="0"/>
          </a:endParaRPr>
        </a:p>
      </dsp:txBody>
      <dsp:txXfrm>
        <a:off x="2760874" y="1230669"/>
        <a:ext cx="7772343" cy="922408"/>
      </dsp:txXfrm>
    </dsp:sp>
    <dsp:sp modelId="{73F148E0-1EC3-4E6A-A9B0-29B363D4610F}">
      <dsp:nvSpPr>
        <dsp:cNvPr id="0" name=""/>
        <dsp:cNvSpPr/>
      </dsp:nvSpPr>
      <dsp:spPr>
        <a:xfrm>
          <a:off x="2710974" y="2748777"/>
          <a:ext cx="7872143" cy="1415964"/>
        </a:xfrm>
        <a:prstGeom prst="roundRect">
          <a:avLst/>
        </a:prstGeom>
        <a:solidFill>
          <a:schemeClr val="lt1">
            <a:alpha val="9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fr-FR" sz="3100" b="1" kern="1200" dirty="0" smtClean="0">
              <a:solidFill>
                <a:srgbClr val="7030A0"/>
              </a:solidFill>
            </a:rPr>
            <a:t>III. TRYPTIQUE: ÉTHIQUE, INTELLIGENCE ARTIFICIELLE ET ESPACE UNIVERSITAIRE  </a:t>
          </a:r>
          <a:endParaRPr lang="fr-SN" sz="3100" b="1" kern="1200" dirty="0">
            <a:solidFill>
              <a:srgbClr val="7030A0"/>
            </a:solidFill>
            <a:latin typeface="Tahoma" panose="020B0604030504040204" pitchFamily="34" charset="0"/>
            <a:ea typeface="Tahoma" panose="020B0604030504040204" pitchFamily="34" charset="0"/>
            <a:cs typeface="Tahoma" panose="020B0604030504040204" pitchFamily="34" charset="0"/>
          </a:endParaRPr>
        </a:p>
      </dsp:txBody>
      <dsp:txXfrm>
        <a:off x="2780096" y="2817899"/>
        <a:ext cx="7733899" cy="1277720"/>
      </dsp:txXfrm>
    </dsp:sp>
    <dsp:sp modelId="{2341A828-39FF-458D-AD8C-098D8C743083}">
      <dsp:nvSpPr>
        <dsp:cNvPr id="0" name=""/>
        <dsp:cNvSpPr/>
      </dsp:nvSpPr>
      <dsp:spPr>
        <a:xfrm>
          <a:off x="2710974" y="4741799"/>
          <a:ext cx="7872143" cy="400587"/>
        </a:xfrm>
        <a:prstGeom prst="roundRect">
          <a:avLst/>
        </a:prstGeom>
        <a:solidFill>
          <a:schemeClr val="lt1">
            <a:alpha val="9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fr-FR" sz="3100" b="1" kern="1200" dirty="0" smtClean="0">
              <a:solidFill>
                <a:srgbClr val="7030A0"/>
              </a:solidFill>
            </a:rPr>
            <a:t>IV. DÉFIS SCIENTIFIQUES  </a:t>
          </a:r>
          <a:endParaRPr lang="fr-SN" sz="3100" b="1" kern="1200" dirty="0">
            <a:solidFill>
              <a:srgbClr val="7030A0"/>
            </a:solidFill>
            <a:latin typeface="Tahoma" panose="020B0604030504040204" pitchFamily="34" charset="0"/>
            <a:ea typeface="Tahoma" panose="020B0604030504040204" pitchFamily="34" charset="0"/>
            <a:cs typeface="Tahoma" panose="020B0604030504040204" pitchFamily="34" charset="0"/>
          </a:endParaRPr>
        </a:p>
      </dsp:txBody>
      <dsp:txXfrm>
        <a:off x="2730529" y="4761354"/>
        <a:ext cx="7833033" cy="361477"/>
      </dsp:txXfrm>
    </dsp:sp>
    <dsp:sp modelId="{FDB44421-D3D3-4CFE-9D9B-C2764CD31482}">
      <dsp:nvSpPr>
        <dsp:cNvPr id="0" name=""/>
        <dsp:cNvSpPr/>
      </dsp:nvSpPr>
      <dsp:spPr>
        <a:xfrm>
          <a:off x="2710974" y="5718752"/>
          <a:ext cx="7872143" cy="400587"/>
        </a:xfrm>
        <a:prstGeom prst="roundRect">
          <a:avLst/>
        </a:prstGeom>
        <a:solidFill>
          <a:schemeClr val="lt1">
            <a:alpha val="90000"/>
            <a:hueOff val="0"/>
            <a:satOff val="0"/>
            <a:lumOff val="0"/>
            <a:alphaOff val="0"/>
          </a:schemeClr>
        </a:solidFill>
        <a:ln w="6350" cap="flat" cmpd="sng" algn="ctr">
          <a:solidFill>
            <a:schemeClr val="bg1"/>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fr-FR" sz="3100" b="1" kern="1200" dirty="0" smtClean="0">
              <a:solidFill>
                <a:srgbClr val="7030A0"/>
              </a:solidFill>
            </a:rPr>
            <a:t>V.  RÉFÉRENCES BIBLIOGRAPHIQUES </a:t>
          </a:r>
          <a:endParaRPr lang="fr-SN" sz="3100" b="1" kern="1200" dirty="0">
            <a:solidFill>
              <a:srgbClr val="7030A0"/>
            </a:solidFill>
            <a:latin typeface="Tahoma" panose="020B0604030504040204" pitchFamily="34" charset="0"/>
            <a:ea typeface="Tahoma" panose="020B0604030504040204" pitchFamily="34" charset="0"/>
            <a:cs typeface="Tahoma" panose="020B0604030504040204" pitchFamily="34" charset="0"/>
          </a:endParaRPr>
        </a:p>
      </dsp:txBody>
      <dsp:txXfrm>
        <a:off x="2730529" y="5738307"/>
        <a:ext cx="7833033" cy="361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BF98B343-E82D-4D4A-A733-540E64220D86}" type="datetimeFigureOut">
              <a:rPr lang="fr-FR" smtClean="0"/>
              <a:t>03/05/24</a:t>
            </a:fld>
            <a:endParaRPr lang="fr-FR"/>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0508F4F5-0730-4F6C-B874-3EEA160601C4}" type="slidenum">
              <a:rPr lang="fr-FR" smtClean="0"/>
              <a:t>‹#›</a:t>
            </a:fld>
            <a:endParaRPr lang="fr-FR"/>
          </a:p>
        </p:txBody>
      </p:sp>
    </p:spTree>
    <p:extLst>
      <p:ext uri="{BB962C8B-B14F-4D97-AF65-F5344CB8AC3E}">
        <p14:creationId xmlns:p14="http://schemas.microsoft.com/office/powerpoint/2010/main" val="22741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1</a:t>
            </a:fld>
            <a:endParaRPr lang="fr-FR"/>
          </a:p>
        </p:txBody>
      </p:sp>
    </p:spTree>
    <p:extLst>
      <p:ext uri="{BB962C8B-B14F-4D97-AF65-F5344CB8AC3E}">
        <p14:creationId xmlns:p14="http://schemas.microsoft.com/office/powerpoint/2010/main" val="258980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2</a:t>
            </a:fld>
            <a:endParaRPr lang="fr-FR"/>
          </a:p>
        </p:txBody>
      </p:sp>
    </p:spTree>
    <p:extLst>
      <p:ext uri="{BB962C8B-B14F-4D97-AF65-F5344CB8AC3E}">
        <p14:creationId xmlns:p14="http://schemas.microsoft.com/office/powerpoint/2010/main" val="133347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4</a:t>
            </a:fld>
            <a:endParaRPr lang="fr-FR"/>
          </a:p>
        </p:txBody>
      </p:sp>
    </p:spTree>
    <p:extLst>
      <p:ext uri="{BB962C8B-B14F-4D97-AF65-F5344CB8AC3E}">
        <p14:creationId xmlns:p14="http://schemas.microsoft.com/office/powerpoint/2010/main" val="393455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5</a:t>
            </a:fld>
            <a:endParaRPr lang="fr-FR"/>
          </a:p>
        </p:txBody>
      </p:sp>
    </p:spTree>
    <p:extLst>
      <p:ext uri="{BB962C8B-B14F-4D97-AF65-F5344CB8AC3E}">
        <p14:creationId xmlns:p14="http://schemas.microsoft.com/office/powerpoint/2010/main" val="117311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6</a:t>
            </a:fld>
            <a:endParaRPr lang="fr-FR"/>
          </a:p>
        </p:txBody>
      </p:sp>
    </p:spTree>
    <p:extLst>
      <p:ext uri="{BB962C8B-B14F-4D97-AF65-F5344CB8AC3E}">
        <p14:creationId xmlns:p14="http://schemas.microsoft.com/office/powerpoint/2010/main" val="35478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sz="1600" b="1" dirty="0" smtClean="0">
                <a:solidFill>
                  <a:srgbClr val="FF0000"/>
                </a:solidFill>
                <a:latin typeface="Tahoma"/>
                <a:cs typeface="Tahoma"/>
              </a:rPr>
              <a:t>NB:</a:t>
            </a:r>
            <a:r>
              <a:rPr lang="fr-FR" sz="1600" b="1" baseline="0" dirty="0" smtClean="0">
                <a:solidFill>
                  <a:srgbClr val="FF0000"/>
                </a:solidFill>
                <a:latin typeface="Tahoma"/>
                <a:cs typeface="Tahoma"/>
              </a:rPr>
              <a:t> Je reste à votre entière disposition pour les Questions, Suggestions, Contribution et éventuellement Critiques!</a:t>
            </a:r>
            <a:endParaRPr lang="fr-FR" sz="1600" b="1" dirty="0">
              <a:solidFill>
                <a:srgbClr val="FF0000"/>
              </a:solidFill>
              <a:latin typeface="Tahoma"/>
              <a:cs typeface="Tahoma"/>
            </a:endParaRPr>
          </a:p>
        </p:txBody>
      </p:sp>
      <p:sp>
        <p:nvSpPr>
          <p:cNvPr id="4" name="Espace réservé du numéro de diapositive 3"/>
          <p:cNvSpPr>
            <a:spLocks noGrp="1"/>
          </p:cNvSpPr>
          <p:nvPr>
            <p:ph type="sldNum" sz="quarter" idx="10"/>
          </p:nvPr>
        </p:nvSpPr>
        <p:spPr/>
        <p:txBody>
          <a:bodyPr/>
          <a:lstStyle/>
          <a:p>
            <a:fld id="{0508F4F5-0730-4F6C-B874-3EEA160601C4}" type="slidenum">
              <a:rPr lang="fr-FR" smtClean="0"/>
              <a:t>12</a:t>
            </a:fld>
            <a:endParaRPr lang="fr-FR"/>
          </a:p>
        </p:txBody>
      </p:sp>
    </p:spTree>
    <p:extLst>
      <p:ext uri="{BB962C8B-B14F-4D97-AF65-F5344CB8AC3E}">
        <p14:creationId xmlns:p14="http://schemas.microsoft.com/office/powerpoint/2010/main" val="427568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4408356"/>
          </a:xfrm>
          <a:prstGeom prst="rect">
            <a:avLst/>
          </a:prstGeom>
        </p:spPr>
      </p:pic>
      <p:sp>
        <p:nvSpPr>
          <p:cNvPr id="9" name="Rectangle 8"/>
          <p:cNvSpPr/>
          <p:nvPr userDrawn="1"/>
        </p:nvSpPr>
        <p:spPr>
          <a:xfrm>
            <a:off x="2" y="-2"/>
            <a:ext cx="12191998" cy="440835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icture Placeholder 10"/>
          <p:cNvSpPr>
            <a:spLocks noGrp="1"/>
          </p:cNvSpPr>
          <p:nvPr>
            <p:ph type="pic" sz="quarter" idx="13"/>
          </p:nvPr>
        </p:nvSpPr>
        <p:spPr>
          <a:xfrm>
            <a:off x="0" y="4499793"/>
            <a:ext cx="2295144" cy="1728216"/>
          </a:xfrm>
        </p:spPr>
        <p:txBody>
          <a:bodyPr/>
          <a:lstStyle/>
          <a:p>
            <a:endParaRPr lang="en-US"/>
          </a:p>
        </p:txBody>
      </p:sp>
      <p:sp>
        <p:nvSpPr>
          <p:cNvPr id="12" name="Picture Placeholder 10"/>
          <p:cNvSpPr>
            <a:spLocks noGrp="1"/>
          </p:cNvSpPr>
          <p:nvPr>
            <p:ph type="pic" sz="quarter" idx="14"/>
          </p:nvPr>
        </p:nvSpPr>
        <p:spPr>
          <a:xfrm>
            <a:off x="2474214" y="4499793"/>
            <a:ext cx="2295144" cy="1728216"/>
          </a:xfrm>
        </p:spPr>
        <p:txBody>
          <a:bodyPr/>
          <a:lstStyle/>
          <a:p>
            <a:endParaRPr lang="en-US"/>
          </a:p>
        </p:txBody>
      </p:sp>
      <p:sp>
        <p:nvSpPr>
          <p:cNvPr id="13" name="Picture Placeholder 10"/>
          <p:cNvSpPr>
            <a:spLocks noGrp="1"/>
          </p:cNvSpPr>
          <p:nvPr>
            <p:ph type="pic" sz="quarter" idx="15"/>
          </p:nvPr>
        </p:nvSpPr>
        <p:spPr>
          <a:xfrm>
            <a:off x="4948428" y="4499793"/>
            <a:ext cx="2295144" cy="1728216"/>
          </a:xfrm>
        </p:spPr>
        <p:txBody>
          <a:bodyPr/>
          <a:lstStyle/>
          <a:p>
            <a:endParaRPr lang="en-US"/>
          </a:p>
        </p:txBody>
      </p:sp>
      <p:sp>
        <p:nvSpPr>
          <p:cNvPr id="14" name="Picture Placeholder 10"/>
          <p:cNvSpPr>
            <a:spLocks noGrp="1"/>
          </p:cNvSpPr>
          <p:nvPr>
            <p:ph type="pic" sz="quarter" idx="16"/>
          </p:nvPr>
        </p:nvSpPr>
        <p:spPr>
          <a:xfrm>
            <a:off x="7422642" y="4499793"/>
            <a:ext cx="2295144" cy="1728216"/>
          </a:xfrm>
        </p:spPr>
        <p:txBody>
          <a:bodyPr/>
          <a:lstStyle/>
          <a:p>
            <a:endParaRPr lang="en-US"/>
          </a:p>
        </p:txBody>
      </p:sp>
      <p:sp>
        <p:nvSpPr>
          <p:cNvPr id="15" name="Picture Placeholder 10"/>
          <p:cNvSpPr>
            <a:spLocks noGrp="1"/>
          </p:cNvSpPr>
          <p:nvPr>
            <p:ph type="pic" sz="quarter" idx="17"/>
          </p:nvPr>
        </p:nvSpPr>
        <p:spPr>
          <a:xfrm>
            <a:off x="9896856" y="4499793"/>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E1A075-19E9-483A-B440-CB7EA21E3AA2}" type="datetime1">
              <a:rPr kumimoji="0" lang="fr-FR" sz="1200" b="0" i="0" u="none" strike="noStrike" kern="1200" cap="none" spc="0" normalizeH="0" baseline="0" noProof="0" smtClean="0">
                <a:ln>
                  <a:noFill/>
                </a:ln>
                <a:solidFill>
                  <a:srgbClr val="8C9CA6"/>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8C9CA6"/>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674076" y="6424268"/>
            <a:ext cx="4868562" cy="365125"/>
          </a:xfrm>
        </p:spPr>
        <p:txBody>
          <a:bodyPr/>
          <a:lstStyle>
            <a:lvl1pPr>
              <a:defRPr>
                <a:solidFill>
                  <a:srgbClr val="8C9CA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8C9CA6"/>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8C9CA6"/>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8C9CA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8C9CA6"/>
              </a:solidFill>
              <a:effectLst/>
              <a:uLnTx/>
              <a:uFillTx/>
              <a:latin typeface="Calibri" panose="020F0502020204030204"/>
              <a:ea typeface="+mn-ea"/>
              <a:cs typeface="+mn-cs"/>
            </a:endParaRPr>
          </a:p>
        </p:txBody>
      </p:sp>
      <p:grpSp>
        <p:nvGrpSpPr>
          <p:cNvPr id="7" name="Group 6"/>
          <p:cNvGrpSpPr/>
          <p:nvPr userDrawn="1"/>
        </p:nvGrpSpPr>
        <p:grpSpPr>
          <a:xfrm>
            <a:off x="0" y="6228009"/>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 name="Rectangle 33"/>
          <p:cNvSpPr/>
          <p:nvPr userDrawn="1"/>
        </p:nvSpPr>
        <p:spPr>
          <a:xfrm>
            <a:off x="0" y="4499794"/>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2474214" y="4499794"/>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4948428" y="4499794"/>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7422642" y="4499794"/>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9896856" y="4499794"/>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674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218BEE-E77D-49F9-8C94-8DA4942AC935}"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Footer Placeholder 4">
            <a:extLst>
              <a:ext uri="{FF2B5EF4-FFF2-40B4-BE49-F238E27FC236}">
                <a16:creationId xmlns:a16="http://schemas.microsoft.com/office/drawing/2014/main" xmlns="" id="{DC916308-A3C2-7C45-8E0E-2443104AEE11}"/>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6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08DB90-D5D6-42D0-9CF4-031C1742D84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6953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8C5B52-B29E-4841-B1E3-E5EBD334AB0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311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27C7BA-D14B-4ED8-AE85-3797B6410242}"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945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197DD6-4317-45A2-869D-9BE037FB831C}"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5129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711304-E074-413B-A1E5-3A842BB7C4C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8492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DCFDA3-96F5-4FE2-865A-F24C79DECD6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8884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449503-C213-476C-BF02-A3665635756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079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174227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41819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0BC701-62EE-41C8-8ADF-495E40D5CB5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558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DEAAA4-F35C-48C7-86BF-16D7470CB7E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2501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BC6E46-99E6-4281-8505-1A6AE8222722}"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2369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F51266-BF37-4D5D-9B71-2D46B2AC874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145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08C17B-C16F-4031-8D11-CBE20C0DD6D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02456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5EB04D-7C06-433F-8266-D83E1A60C28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54588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798443-27AE-44A5-B15E-686552199FF1}"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65986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ACCA38-B306-467B-95F1-B648F45C64C1}"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73339"/>
                </a:solidFill>
                <a:effectLst/>
                <a:uLnTx/>
                <a:uFillTx/>
                <a:latin typeface="Calibri" panose="020F0502020204030204"/>
                <a:ea typeface="+mn-ea"/>
                <a:cs typeface="+mn-cs"/>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273339"/>
                </a:solidFill>
                <a:effectLst/>
                <a:uLnTx/>
                <a:uFillTx/>
                <a:latin typeface="Calibri" panose="020F0502020204030204"/>
                <a:ea typeface="+mn-ea"/>
                <a:cs typeface="+mn-cs"/>
              </a:rPr>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5233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D3330E-C3E9-4051-ACC3-61B58A2D52ED}"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67980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99932A-54DF-4A34-903C-2127930B20B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8C9CA6"/>
                </a:solidFill>
                <a:effectLst/>
                <a:uLnTx/>
                <a:uFillTx/>
                <a:latin typeface="Calibri" panose="020F0502020204030204"/>
                <a:ea typeface="+mn-ea"/>
                <a:cs typeface="+mn-cs"/>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8C9CA6"/>
                </a:solidFill>
                <a:effectLst/>
                <a:uLnTx/>
                <a:uFillTx/>
                <a:latin typeface="Calibri" panose="020F0502020204030204"/>
                <a:ea typeface="+mn-ea"/>
                <a:cs typeface="+mn-cs"/>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8C9CA6"/>
                </a:solidFill>
                <a:effectLst/>
                <a:uLnTx/>
                <a:uFillTx/>
                <a:latin typeface="Calibri" panose="020F0502020204030204"/>
                <a:ea typeface="+mn-ea"/>
                <a:cs typeface="+mn-cs"/>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8C9CA6"/>
                </a:solidFill>
                <a:effectLst/>
                <a:uLnTx/>
                <a:uFillTx/>
                <a:latin typeface="Calibri" panose="020F0502020204030204"/>
                <a:ea typeface="+mn-ea"/>
                <a:cs typeface="+mn-cs"/>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76472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39DB8C-87C8-462F-836C-03F03832D53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4665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224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96BA3E-A4AB-4040-9C33-CF3D9D44087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153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0A0E03-1A9F-45E0-8B26-2C426D9D001E}" type="datetime1">
              <a:rPr kumimoji="0" lang="fr-FR" sz="1200" b="0" i="0" u="none" strike="noStrike" kern="1200" cap="none" spc="0" normalizeH="0" baseline="0" noProof="0" smtClean="0">
                <a:ln>
                  <a:noFill/>
                </a:ln>
                <a:solidFill>
                  <a:srgbClr val="273339"/>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27333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8C9CA6"/>
                </a:solidFill>
                <a:effectLst/>
                <a:uLnTx/>
                <a:uFillTx/>
                <a:latin typeface="Calibri" panose="020F0502020204030204"/>
                <a:ea typeface="+mn-ea"/>
                <a:cs typeface="+mn-cs"/>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32659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386DBE-E9FA-41DB-8678-21F23CA36EE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63821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D79C33-3BA6-4723-90F8-8299639C1AA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40557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17BCF1-9E14-420D-B9F2-06137B5B00E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14173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5E6DEF-D548-4C18-82E4-E8596DDD4A13}"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20560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02BBDC-2FBF-4A21-9539-A5F3B88FAF2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95511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99C0B5-A796-4CAA-856C-0C5388EFA12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74794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7667B-64F0-444F-81F8-B1ED2B195FA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54775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2BC027-7A7D-4040-B77B-33BFBC0E952D}"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67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4">
            <a:extLst>
              <a:ext uri="{FF2B5EF4-FFF2-40B4-BE49-F238E27FC236}">
                <a16:creationId xmlns:a16="http://schemas.microsoft.com/office/drawing/2014/main" xmlns="" id="{2053E45B-77B6-7F4F-A9B0-FA554F3913C9}"/>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0061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940EF3-E0AB-4E02-BB68-E6BD21327A4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86784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DC9813-09C8-4DA3-80A7-8603658D30E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3330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F662C4-372F-44D2-ADE0-62B6331D1D42}"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83125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E2C7B6-7A0C-4382-9DFF-791A30E11BB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74354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6C430B-6B09-4676-8090-8A4142F637D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16781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2C5E6E-B829-4E8E-A2CC-3C6F01D2016D}"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67406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BB8A9E-C36F-4F43-B3B8-5298DF554F6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15705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08FB47-3650-4AAA-A285-53263F49C0E3}"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52517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008ACE-92CA-4701-8A68-D459AC3A9C0D}"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495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A5AED1-105B-48A0-BB04-B8BA3F12BCD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35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DE7E2C-4587-40D8-9A4D-49257648BD0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ooter Placeholder 4">
            <a:extLst>
              <a:ext uri="{FF2B5EF4-FFF2-40B4-BE49-F238E27FC236}">
                <a16:creationId xmlns:a16="http://schemas.microsoft.com/office/drawing/2014/main" xmlns="" id="{FEA039CF-614A-834F-BF4C-915A62C285B8}"/>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053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8E3107-4A8E-4EAA-ACE2-080A389A60BC}"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96027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A2FF12-0DCD-4C7F-A99E-4D41C3D69A7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611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83A177-97B0-4229-9825-5923FCD0D4C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72849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86C70D-4CB1-4E1F-87B6-A691E6DB678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2319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863B11-A281-42DE-A1BD-A5D7D7BDC1D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5505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4E7E6-F8CB-45D7-9C99-E460A77DE24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11" name="Group 10"/>
          <p:cNvGrpSpPr/>
          <p:nvPr userDrawn="1"/>
        </p:nvGrpSpPr>
        <p:grpSpPr>
          <a:xfrm>
            <a:off x="5486632"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9" name="Text Placeholder 13"/>
          <p:cNvSpPr>
            <a:spLocks noGrp="1"/>
          </p:cNvSpPr>
          <p:nvPr>
            <p:ph type="body" sz="quarter" idx="13" hasCustomPrompt="1"/>
          </p:nvPr>
        </p:nvSpPr>
        <p:spPr>
          <a:xfrm>
            <a:off x="5657987" y="1721082"/>
            <a:ext cx="1920240" cy="1920240"/>
          </a:xfrm>
          <a:prstGeom prst="ellipse">
            <a:avLst/>
          </a:prstGeom>
          <a:solidFill>
            <a:schemeClr val="bg1">
              <a:lumMod val="95000"/>
            </a:schemeClr>
          </a:solidFill>
          <a:ln w="28575">
            <a:solidFill>
              <a:schemeClr val="accent1">
                <a:lumMod val="75000"/>
              </a:schemeClr>
            </a:solidFill>
          </a:ln>
        </p:spPr>
        <p:txBody>
          <a:bodyPr anchor="ctr">
            <a:normAutofit/>
          </a:bodyPr>
          <a:lstStyle>
            <a:lvl1pPr marL="0" indent="0" algn="ctr">
              <a:buNone/>
              <a:defRPr sz="1600">
                <a:latin typeface="Century Gothic" panose="020B0502020202020204" pitchFamily="34" charset="0"/>
              </a:defRPr>
            </a:lvl1pPr>
          </a:lstStyle>
          <a:p>
            <a:pPr lvl="0"/>
            <a:r>
              <a:rPr lang="en-US" dirty="0" err="1"/>
              <a:t>Gouvernance</a:t>
            </a:r>
            <a:endParaRPr lang="en-US" dirty="0"/>
          </a:p>
        </p:txBody>
      </p:sp>
      <p:sp>
        <p:nvSpPr>
          <p:cNvPr id="50" name="Text Placeholder 13"/>
          <p:cNvSpPr>
            <a:spLocks noGrp="1"/>
          </p:cNvSpPr>
          <p:nvPr>
            <p:ph type="body" sz="quarter" idx="14" hasCustomPrompt="1"/>
          </p:nvPr>
        </p:nvSpPr>
        <p:spPr>
          <a:xfrm>
            <a:off x="8087339" y="1721082"/>
            <a:ext cx="1920240" cy="1920240"/>
          </a:xfrm>
          <a:prstGeom prst="ellipse">
            <a:avLst/>
          </a:prstGeom>
          <a:solidFill>
            <a:schemeClr val="bg1">
              <a:lumMod val="95000"/>
            </a:schemeClr>
          </a:solidFill>
          <a:ln w="28575">
            <a:solidFill>
              <a:schemeClr val="accent3">
                <a:lumMod val="75000"/>
              </a:schemeClr>
            </a:solidFill>
          </a:ln>
        </p:spPr>
        <p:txBody>
          <a:bodyPr anchor="ctr">
            <a:normAutofit/>
          </a:bodyPr>
          <a:lstStyle>
            <a:lvl1pPr marL="0" indent="0" algn="ctr">
              <a:buNone/>
              <a:defRPr sz="1600">
                <a:latin typeface="Century Gothic" panose="020B0502020202020204" pitchFamily="34" charset="0"/>
              </a:defRPr>
            </a:lvl1pPr>
          </a:lstStyle>
          <a:p>
            <a:pPr lvl="0"/>
            <a:r>
              <a:rPr lang="en-US" dirty="0" err="1"/>
              <a:t>Opération-nalisation</a:t>
            </a:r>
            <a:endParaRPr lang="en-US" dirty="0"/>
          </a:p>
        </p:txBody>
      </p:sp>
      <p:sp>
        <p:nvSpPr>
          <p:cNvPr id="51" name="Text Placeholder 13"/>
          <p:cNvSpPr>
            <a:spLocks noGrp="1"/>
          </p:cNvSpPr>
          <p:nvPr>
            <p:ph type="body" sz="quarter" idx="15" hasCustomPrompt="1"/>
          </p:nvPr>
        </p:nvSpPr>
        <p:spPr>
          <a:xfrm>
            <a:off x="5657987" y="4116185"/>
            <a:ext cx="1920240" cy="1920240"/>
          </a:xfrm>
          <a:prstGeom prst="ellipse">
            <a:avLst/>
          </a:prstGeom>
          <a:solidFill>
            <a:schemeClr val="bg1">
              <a:lumMod val="95000"/>
            </a:schemeClr>
          </a:solidFill>
          <a:ln w="28575">
            <a:solidFill>
              <a:schemeClr val="accent4">
                <a:lumMod val="75000"/>
              </a:schemeClr>
            </a:solidFill>
          </a:ln>
        </p:spPr>
        <p:txBody>
          <a:bodyPr anchor="ctr">
            <a:normAutofit/>
          </a:bodyPr>
          <a:lstStyle>
            <a:lvl1pPr marL="0" indent="0" algn="ctr">
              <a:buNone/>
              <a:defRPr sz="1600">
                <a:latin typeface="Century Gothic" panose="020B0502020202020204" pitchFamily="34" charset="0"/>
              </a:defRPr>
            </a:lvl1pPr>
          </a:lstStyle>
          <a:p>
            <a:pPr lvl="0"/>
            <a:r>
              <a:rPr lang="en-US" dirty="0"/>
              <a:t>Conseil </a:t>
            </a:r>
            <a:r>
              <a:rPr lang="en-US" dirty="0" err="1"/>
              <a:t>d’Adminis-tration</a:t>
            </a:r>
            <a:endParaRPr lang="en-US" dirty="0"/>
          </a:p>
        </p:txBody>
      </p:sp>
      <p:sp>
        <p:nvSpPr>
          <p:cNvPr id="56" name="Text Placeholder 13"/>
          <p:cNvSpPr>
            <a:spLocks noGrp="1"/>
          </p:cNvSpPr>
          <p:nvPr>
            <p:ph type="body" sz="quarter" idx="16" hasCustomPrompt="1"/>
          </p:nvPr>
        </p:nvSpPr>
        <p:spPr>
          <a:xfrm>
            <a:off x="8087339" y="4116185"/>
            <a:ext cx="1920240" cy="1920240"/>
          </a:xfrm>
          <a:prstGeom prst="ellipse">
            <a:avLst/>
          </a:prstGeom>
          <a:solidFill>
            <a:schemeClr val="bg1">
              <a:lumMod val="95000"/>
            </a:schemeClr>
          </a:solidFill>
          <a:ln w="28575">
            <a:solidFill>
              <a:schemeClr val="accent6">
                <a:lumMod val="75000"/>
              </a:schemeClr>
            </a:solidFill>
          </a:ln>
        </p:spPr>
        <p:txBody>
          <a:bodyPr anchor="ctr">
            <a:normAutofit/>
          </a:bodyPr>
          <a:lstStyle>
            <a:lvl1pPr marL="0" indent="0" algn="ctr">
              <a:buNone/>
              <a:defRPr sz="1600">
                <a:latin typeface="Century Gothic" panose="020B0502020202020204" pitchFamily="34" charset="0"/>
              </a:defRPr>
            </a:lvl1pPr>
          </a:lstStyle>
          <a:p>
            <a:pPr lvl="0"/>
            <a:r>
              <a:rPr lang="en-US" dirty="0" err="1"/>
              <a:t>Unité</a:t>
            </a:r>
            <a:r>
              <a:rPr lang="en-US" dirty="0"/>
              <a:t> de mise </a:t>
            </a:r>
            <a:r>
              <a:rPr lang="en-US" dirty="0" err="1"/>
              <a:t>en</a:t>
            </a:r>
            <a:r>
              <a:rPr lang="en-US" dirty="0"/>
              <a:t> </a:t>
            </a:r>
            <a:r>
              <a:rPr lang="en-US" dirty="0" err="1"/>
              <a:t>œuvre</a:t>
            </a:r>
            <a:endParaRPr lang="en-US" dirty="0"/>
          </a:p>
        </p:txBody>
      </p:sp>
      <p:sp>
        <p:nvSpPr>
          <p:cNvPr id="15" name="TextBox 14"/>
          <p:cNvSpPr txBox="1"/>
          <p:nvPr userDrawn="1"/>
        </p:nvSpPr>
        <p:spPr>
          <a:xfrm>
            <a:off x="7113952" y="3247682"/>
            <a:ext cx="691536"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5CD">
                    <a:lumMod val="20000"/>
                    <a:lumOff val="80000"/>
                  </a:srgbClr>
                </a:solidFill>
                <a:effectLst/>
                <a:uLnTx/>
                <a:uFillTx/>
                <a:latin typeface="Calibri" panose="020F0502020204030204"/>
                <a:ea typeface="+mn-ea"/>
                <a:cs typeface="+mn-cs"/>
              </a:rPr>
              <a:t>Gv</a:t>
            </a:r>
            <a:endParaRPr kumimoji="0" lang="en-US" sz="3600" b="1" i="0" u="none" strike="noStrike" kern="1200" cap="none" spc="0" normalizeH="0" baseline="0" noProof="0" dirty="0">
              <a:ln>
                <a:noFill/>
              </a:ln>
              <a:solidFill>
                <a:srgbClr val="0095CD">
                  <a:lumMod val="20000"/>
                  <a:lumOff val="80000"/>
                </a:srgbClr>
              </a:solidFill>
              <a:effectLst/>
              <a:uLnTx/>
              <a:uFillTx/>
              <a:latin typeface="Calibri" panose="020F0502020204030204"/>
              <a:ea typeface="+mn-ea"/>
              <a:cs typeface="+mn-cs"/>
            </a:endParaRPr>
          </a:p>
        </p:txBody>
      </p:sp>
      <p:sp>
        <p:nvSpPr>
          <p:cNvPr id="57" name="TextBox 56"/>
          <p:cNvSpPr txBox="1"/>
          <p:nvPr userDrawn="1"/>
        </p:nvSpPr>
        <p:spPr>
          <a:xfrm>
            <a:off x="7865399" y="3247682"/>
            <a:ext cx="745717"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17C3F">
                    <a:lumMod val="40000"/>
                    <a:lumOff val="60000"/>
                  </a:srgbClr>
                </a:solidFill>
                <a:effectLst/>
                <a:uLnTx/>
                <a:uFillTx/>
                <a:latin typeface="Calibri" panose="020F0502020204030204"/>
                <a:ea typeface="+mn-ea"/>
                <a:cs typeface="+mn-cs"/>
              </a:rPr>
              <a:t>Op</a:t>
            </a:r>
          </a:p>
        </p:txBody>
      </p:sp>
      <p:sp>
        <p:nvSpPr>
          <p:cNvPr id="58" name="TextBox 57"/>
          <p:cNvSpPr txBox="1"/>
          <p:nvPr userDrawn="1"/>
        </p:nvSpPr>
        <p:spPr>
          <a:xfrm>
            <a:off x="7096640" y="3812677"/>
            <a:ext cx="708848"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BB21B">
                    <a:lumMod val="40000"/>
                    <a:lumOff val="60000"/>
                  </a:srgbClr>
                </a:solidFill>
                <a:effectLst/>
                <a:uLnTx/>
                <a:uFillTx/>
                <a:latin typeface="Calibri" panose="020F0502020204030204"/>
                <a:ea typeface="+mn-ea"/>
                <a:cs typeface="+mn-cs"/>
              </a:rPr>
              <a:t>CA</a:t>
            </a:r>
          </a:p>
        </p:txBody>
      </p:sp>
      <p:sp>
        <p:nvSpPr>
          <p:cNvPr id="59" name="TextBox 58"/>
          <p:cNvSpPr txBox="1"/>
          <p:nvPr userDrawn="1"/>
        </p:nvSpPr>
        <p:spPr>
          <a:xfrm>
            <a:off x="7865399" y="3812677"/>
            <a:ext cx="588624"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9D1217">
                    <a:lumMod val="20000"/>
                    <a:lumOff val="80000"/>
                  </a:srgbClr>
                </a:solidFill>
                <a:effectLst/>
                <a:uLnTx/>
                <a:uFillTx/>
                <a:latin typeface="Calibri" panose="020F0502020204030204"/>
                <a:ea typeface="+mn-ea"/>
                <a:cs typeface="+mn-cs"/>
              </a:rPr>
              <a:t>Œ</a:t>
            </a:r>
            <a:endParaRPr kumimoji="0" lang="en-US" sz="3600" b="1" i="0" u="none" strike="noStrike" kern="1200" cap="none" spc="0" normalizeH="0" baseline="0" noProof="0" dirty="0">
              <a:ln>
                <a:noFill/>
              </a:ln>
              <a:solidFill>
                <a:srgbClr val="9D1217">
                  <a:lumMod val="20000"/>
                  <a:lumOff val="80000"/>
                </a:srgbClr>
              </a:solidFill>
              <a:effectLst/>
              <a:uLnTx/>
              <a:uFillTx/>
              <a:latin typeface="Calibri" panose="020F0502020204030204"/>
              <a:ea typeface="+mn-ea"/>
              <a:cs typeface="+mn-cs"/>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33462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549AFC-1D78-4612-A00C-468052279FA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95CD">
                    <a:lumMod val="20000"/>
                    <a:lumOff val="80000"/>
                  </a:srgbClr>
                </a:solidFill>
                <a:effectLst/>
                <a:uLnTx/>
                <a:uFillTx/>
                <a:latin typeface="Calibri" panose="020F0502020204030204"/>
                <a:ea typeface="+mn-ea"/>
                <a:cs typeface="+mn-cs"/>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7C3F">
                    <a:lumMod val="40000"/>
                    <a:lumOff val="60000"/>
                  </a:srgbClr>
                </a:solidFill>
                <a:effectLst/>
                <a:uLnTx/>
                <a:uFillTx/>
                <a:latin typeface="Calibri" panose="020F0502020204030204"/>
                <a:ea typeface="+mn-ea"/>
                <a:cs typeface="+mn-cs"/>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BB21B">
                    <a:lumMod val="40000"/>
                    <a:lumOff val="60000"/>
                  </a:srgbClr>
                </a:solidFill>
                <a:effectLst/>
                <a:uLnTx/>
                <a:uFillTx/>
                <a:latin typeface="Calibri" panose="020F0502020204030204"/>
                <a:ea typeface="+mn-ea"/>
                <a:cs typeface="+mn-cs"/>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1217">
                    <a:lumMod val="20000"/>
                    <a:lumOff val="80000"/>
                  </a:srgbClr>
                </a:solidFill>
                <a:effectLst/>
                <a:uLnTx/>
                <a:uFillTx/>
                <a:latin typeface="Calibri" panose="020F0502020204030204"/>
                <a:ea typeface="+mn-ea"/>
                <a:cs typeface="+mn-cs"/>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02363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4C0061-7D13-4F38-B8AC-69BA65EA36B6}"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BB21B">
                    <a:lumMod val="40000"/>
                    <a:lumOff val="60000"/>
                  </a:srgbClr>
                </a:solidFill>
                <a:effectLst/>
                <a:uLnTx/>
                <a:uFillTx/>
                <a:latin typeface="Calibri" panose="020F0502020204030204"/>
                <a:ea typeface="+mn-ea"/>
                <a:cs typeface="+mn-cs"/>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1217">
                    <a:lumMod val="20000"/>
                    <a:lumOff val="80000"/>
                  </a:srgbClr>
                </a:solidFill>
                <a:effectLst/>
                <a:uLnTx/>
                <a:uFillTx/>
                <a:latin typeface="Calibri" panose="020F0502020204030204"/>
                <a:ea typeface="+mn-ea"/>
                <a:cs typeface="+mn-cs"/>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5CD">
                    <a:lumMod val="20000"/>
                    <a:lumOff val="80000"/>
                  </a:srgbClr>
                </a:solidFill>
                <a:effectLst/>
                <a:uLnTx/>
                <a:uFillTx/>
                <a:latin typeface="Calibri" panose="020F0502020204030204"/>
                <a:ea typeface="+mn-ea"/>
                <a:cs typeface="+mn-cs"/>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17C3F">
                    <a:lumMod val="40000"/>
                    <a:lumOff val="60000"/>
                  </a:srgbClr>
                </a:solidFill>
                <a:effectLst/>
                <a:uLnTx/>
                <a:uFillTx/>
                <a:latin typeface="Calibri" panose="020F0502020204030204"/>
                <a:ea typeface="+mn-ea"/>
                <a:cs typeface="+mn-cs"/>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2734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F3C17-41C1-4F88-8B5C-5EE396150D5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7C3F">
                    <a:lumMod val="40000"/>
                    <a:lumOff val="60000"/>
                  </a:srgbClr>
                </a:solidFill>
                <a:effectLst/>
                <a:uLnTx/>
                <a:uFillTx/>
                <a:latin typeface="Calibri" panose="020F0502020204030204"/>
                <a:ea typeface="+mn-ea"/>
                <a:cs typeface="+mn-cs"/>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D1217">
                    <a:lumMod val="20000"/>
                    <a:lumOff val="80000"/>
                  </a:srgbClr>
                </a:solidFill>
                <a:effectLst/>
                <a:uLnTx/>
                <a:uFillTx/>
                <a:latin typeface="Calibri" panose="020F0502020204030204"/>
                <a:ea typeface="+mn-ea"/>
                <a:cs typeface="+mn-cs"/>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5CD">
                    <a:lumMod val="20000"/>
                    <a:lumOff val="80000"/>
                  </a:srgbClr>
                </a:solidFill>
                <a:effectLst/>
                <a:uLnTx/>
                <a:uFillTx/>
                <a:latin typeface="Calibri" panose="020F0502020204030204"/>
                <a:ea typeface="+mn-ea"/>
                <a:cs typeface="+mn-cs"/>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BB21B">
                    <a:lumMod val="40000"/>
                    <a:lumOff val="60000"/>
                  </a:srgbClr>
                </a:solidFill>
                <a:effectLst/>
                <a:uLnTx/>
                <a:uFillTx/>
                <a:latin typeface="Calibri" panose="020F0502020204030204"/>
                <a:ea typeface="+mn-ea"/>
                <a:cs typeface="+mn-cs"/>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949943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DA20F6-7F9F-4D54-970D-B95898B010F8}"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17C3F">
                    <a:lumMod val="40000"/>
                    <a:lumOff val="60000"/>
                  </a:srgbClr>
                </a:solidFill>
                <a:effectLst/>
                <a:uLnTx/>
                <a:uFillTx/>
                <a:latin typeface="Calibri" panose="020F0502020204030204"/>
                <a:ea typeface="+mn-ea"/>
                <a:cs typeface="+mn-cs"/>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BB21B">
                    <a:lumMod val="40000"/>
                    <a:lumOff val="60000"/>
                  </a:srgbClr>
                </a:solidFill>
                <a:effectLst/>
                <a:uLnTx/>
                <a:uFillTx/>
                <a:latin typeface="Calibri" panose="020F0502020204030204"/>
                <a:ea typeface="+mn-ea"/>
                <a:cs typeface="+mn-cs"/>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5CD">
                    <a:lumMod val="20000"/>
                    <a:lumOff val="80000"/>
                  </a:srgbClr>
                </a:solidFill>
                <a:effectLst/>
                <a:uLnTx/>
                <a:uFillTx/>
                <a:latin typeface="Calibri" panose="020F0502020204030204"/>
                <a:ea typeface="+mn-ea"/>
                <a:cs typeface="+mn-cs"/>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9D1217">
                    <a:lumMod val="20000"/>
                    <a:lumOff val="80000"/>
                  </a:srgbClr>
                </a:solidFill>
                <a:effectLst/>
                <a:uLnTx/>
                <a:uFillTx/>
                <a:latin typeface="Calibri" panose="020F0502020204030204"/>
                <a:ea typeface="+mn-ea"/>
                <a:cs typeface="+mn-cs"/>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040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FF42B9-46CB-4790-866D-9849E08CB8D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Footer Placeholder 4">
            <a:extLst>
              <a:ext uri="{FF2B5EF4-FFF2-40B4-BE49-F238E27FC236}">
                <a16:creationId xmlns:a16="http://schemas.microsoft.com/office/drawing/2014/main" xmlns="" id="{F981EB40-13E3-0849-AEB8-761299526395}"/>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0889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6FA5-FE54-4C15-91CD-60BD5A65AB1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88582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A96D4-D2F7-4CF2-AB94-7E6FFECF876C}"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572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4B46C0-3899-4EF1-ADA3-95EE3FD0665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15188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201058-908E-4CD6-B41D-B95BA52327BE}"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20404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98BB35-5DC4-4E33-A5A5-C0F5492AD5B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870264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2126DD-E8A8-47A2-A060-5F0E1600D30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53325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799300-64B4-46FE-BC1E-5A69373450D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4479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85DDABE-2241-4311-BA8F-995F40B804E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12629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656B4C-28E1-4CFD-8BE7-1F20055A8481}"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9456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833DD4-1041-451C-966E-A7C9813328D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8669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F624DD-D611-4BDE-99F9-A8F82143E86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2" name="Footer Placeholder 4">
            <a:extLst>
              <a:ext uri="{FF2B5EF4-FFF2-40B4-BE49-F238E27FC236}">
                <a16:creationId xmlns:a16="http://schemas.microsoft.com/office/drawing/2014/main" xmlns="" id="{94A05AB2-6030-2E40-A119-00AADF21DB9B}"/>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788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3B7ED5-7D31-47D1-99CC-C52148F88C1E}"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648113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44E0BA-B0DB-406D-8036-53B396A36D9C}"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97922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4A4EF5-8038-4052-8AA6-6393C1730AE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64268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3CE2AE-2BEA-4FDC-B912-76459E392D85}"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10219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36FEA9-2E8E-4E17-BA8A-75A489C8E609}"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82238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502BB0-AECF-4A51-B86C-E92F4D482A32}"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17236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3E91F7-6149-4872-8802-1C9EBDE860CA}"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944747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1E6B53-D758-48BD-B586-861B6959095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3306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5B7B9E-8A26-4773-8569-F94F69C6F152}"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622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9784A7-0B72-4A1E-9B57-4CA1E8921DFF}"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445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30C3FB-2508-4DFD-A3D2-0349F2DB4B11}"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Footer Placeholder 4">
            <a:extLst>
              <a:ext uri="{FF2B5EF4-FFF2-40B4-BE49-F238E27FC236}">
                <a16:creationId xmlns:a16="http://schemas.microsoft.com/office/drawing/2014/main" xmlns="" id="{D34F2509-8234-DC4E-9B81-FEBBB4426E09}"/>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81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5BBFAE-5AEA-48EC-B568-583621E93C90}"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7117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38A21-6EF4-4B48-B430-9F5C36869F8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962018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4B29A1-9A32-44D1-8534-6EAF848DD50C}"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202731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310EC8-B6BC-4596-BA65-7693ACC8AE66}"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1501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2258-0190-4816-8709-F4E16B5B615B}"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19444265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580CA4-09F2-41DD-B325-1BE449987EE7}"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7384037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664C82-7AB2-4245-A044-851101B6D765}" type="datetime1">
              <a:rPr kumimoji="0" lang="fr-FR"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7712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0B712-8A84-4352-9BE9-F53C013B47FD}" type="datetime1">
              <a:rPr kumimoji="0" lang="fr-FR"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710670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EC3068-DCA5-4DF2-9954-46C448E8B323}" type="datetime1">
              <a:rPr kumimoji="0" lang="fr-FR"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37392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50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9CD343-BA95-4E12-9239-7723788F9FE3}"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Footer Placeholder 4">
            <a:extLst>
              <a:ext uri="{FF2B5EF4-FFF2-40B4-BE49-F238E27FC236}">
                <a16:creationId xmlns:a16="http://schemas.microsoft.com/office/drawing/2014/main" xmlns="" id="{C5F9F33F-ED8F-C848-B0EC-8F90DB888A15}"/>
              </a:ext>
            </a:extLst>
          </p:cNvPr>
          <p:cNvSpPr>
            <a:spLocks noGrp="1"/>
          </p:cNvSpPr>
          <p:nvPr>
            <p:ph type="ftr" sz="quarter" idx="11"/>
          </p:nvPr>
        </p:nvSpPr>
        <p:spPr>
          <a:xfrm>
            <a:off x="3225799" y="6466112"/>
            <a:ext cx="5740401" cy="281437"/>
          </a:xfrm>
        </p:spPr>
        <p:txBody>
          <a:bodyPr/>
          <a:lstStyle>
            <a:lvl1pPr>
              <a:defRPr>
                <a:solidFill>
                  <a:srgbClr val="57697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7029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Light gray shading">
    <p:bg>
      <p:bgPr>
        <a:gradFill>
          <a:gsLst>
            <a:gs pos="0">
              <a:schemeClr val="bg1"/>
            </a:gs>
            <a:gs pos="100000">
              <a:srgbClr val="DBDBDB"/>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7" name="Group 16"/>
          <p:cNvGrpSpPr/>
          <p:nvPr userDrawn="1"/>
        </p:nvGrpSpPr>
        <p:grpSpPr>
          <a:xfrm>
            <a:off x="328169" y="6237312"/>
            <a:ext cx="439241" cy="439240"/>
            <a:chOff x="186858" y="6096003"/>
            <a:chExt cx="580550" cy="580549"/>
          </a:xfrm>
          <a:solidFill>
            <a:schemeClr val="bg1">
              <a:lumMod val="95000"/>
            </a:schemeClr>
          </a:solidFill>
        </p:grpSpPr>
        <p:sp>
          <p:nvSpPr>
            <p:cNvPr id="18" name="Rectangle 17"/>
            <p:cNvSpPr/>
            <p:nvPr userDrawn="1"/>
          </p:nvSpPr>
          <p:spPr>
            <a:xfrm>
              <a:off x="186859" y="6096003"/>
              <a:ext cx="580549" cy="5805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eosansLight" panose="02000603020000020003"/>
                <a:ea typeface="+mn-ea"/>
                <a:cs typeface="+mn-cs"/>
              </a:endParaRPr>
            </a:p>
          </p:txBody>
        </p:sp>
        <p:sp>
          <p:nvSpPr>
            <p:cNvPr id="19" name="Rectangle 18"/>
            <p:cNvSpPr/>
            <p:nvPr userDrawn="1"/>
          </p:nvSpPr>
          <p:spPr>
            <a:xfrm>
              <a:off x="186858" y="6612049"/>
              <a:ext cx="580549" cy="645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ous-titre 2"/>
          <p:cNvSpPr>
            <a:spLocks noGrp="1"/>
          </p:cNvSpPr>
          <p:nvPr>
            <p:ph type="subTitle" idx="1"/>
          </p:nvPr>
        </p:nvSpPr>
        <p:spPr>
          <a:xfrm>
            <a:off x="1784570" y="764704"/>
            <a:ext cx="9797832" cy="288032"/>
          </a:xfrm>
        </p:spPr>
        <p:txBody>
          <a:bodyPr anchor="ctr">
            <a:noAutofit/>
          </a:bodyPr>
          <a:lstStyle>
            <a:lvl1pPr marL="0" indent="0" algn="r">
              <a:buNone/>
              <a:defRPr sz="2000" cap="small" baseline="0">
                <a:solidFill>
                  <a:schemeClr val="accent1">
                    <a:lumMod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1784570" y="147094"/>
            <a:ext cx="9797832" cy="617612"/>
          </a:xfrm>
          <a:prstGeom prst="rect">
            <a:avLst/>
          </a:prstGeom>
        </p:spPr>
        <p:txBody>
          <a:bodyPr vert="horz" lIns="91440" tIns="45720" rIns="91440" bIns="45720" rtlCol="0" anchor="ctr">
            <a:noAutofit/>
          </a:bodyPr>
          <a:lstStyle>
            <a:lvl1pPr>
              <a:defRPr sz="4000">
                <a:solidFill>
                  <a:schemeClr val="accent1">
                    <a:lumMod val="75000"/>
                  </a:schemeClr>
                </a:solidFill>
              </a:defRPr>
            </a:lvl1pPr>
          </a:lstStyle>
          <a:p>
            <a:r>
              <a:rPr lang="fr-FR" dirty="0"/>
              <a:t>Modifiez le style du titre</a:t>
            </a:r>
            <a:endParaRPr lang="en-US" dirty="0"/>
          </a:p>
        </p:txBody>
      </p:sp>
      <p:sp>
        <p:nvSpPr>
          <p:cNvPr id="2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68327C5-B821-4FE9-A59A-A60D9EB59A9A}" type="slidenum">
              <a:rPr kumimoji="0" lang="en-US" sz="1400" b="0" i="0" u="none" strike="noStrike" kern="1200" cap="none" spc="0" normalizeH="0" baseline="0" noProof="0" smtClean="0">
                <a:ln>
                  <a:noFill/>
                </a:ln>
                <a:solidFill>
                  <a:srgbClr val="2F3A46"/>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2F3A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159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2" descr="Droplets-HD-Content-R1d.png">
            <a:extLst>
              <a:ext uri="{FF2B5EF4-FFF2-40B4-BE49-F238E27FC236}">
                <a16:creationId xmlns:a16="http://schemas.microsoft.com/office/drawing/2014/main" xmlns="" id="{53E56742-0C5E-504C-8AEE-EAB32B968B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EC358576-1FCC-9148-A6E5-7BA2F350BBDB}"/>
              </a:ext>
            </a:extLst>
          </p:cNvPr>
          <p:cNvSpPr>
            <a:spLocks noGrp="1"/>
          </p:cNvSpPr>
          <p:nvPr>
            <p:ph type="dt" sz="half" idx="14"/>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494456-4EF6-4487-87A1-B0759D6BF951}" type="datetime1">
              <a:rPr kumimoji="0" lang="fr-FR"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t>03/05/24</a:t>
            </a:fld>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6" name="Footer Placeholder 4">
            <a:extLst>
              <a:ext uri="{FF2B5EF4-FFF2-40B4-BE49-F238E27FC236}">
                <a16:creationId xmlns:a16="http://schemas.microsoft.com/office/drawing/2014/main" xmlns="" id="{59FE01E6-2FD8-4344-B4EC-0B955C7AADED}"/>
              </a:ext>
            </a:extLst>
          </p:cNvPr>
          <p:cNvSpPr>
            <a:spLocks noGrp="1"/>
          </p:cNvSpPr>
          <p:nvPr>
            <p:ph type="ftr" sz="quarter" idx="15"/>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xmlns="" id="{B1B35038-4D28-2441-9DB7-89D90ADCB8F9}"/>
              </a:ext>
            </a:extLst>
          </p:cNvPr>
          <p:cNvSpPr>
            <a:spLocks noGrp="1"/>
          </p:cNvSpPr>
          <p:nvPr>
            <p:ph type="sldNum" sz="quarter" idx="16"/>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F59781-43D5-9B41-8735-FF89DC7CB4D5}" type="slidenum">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058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0C4216B-C7B5-EB44-AD1A-DD569DB41202}"/>
              </a:ext>
            </a:extLst>
          </p:cNvPr>
          <p:cNvSpPr>
            <a:spLocks noGrp="1"/>
          </p:cNvSpPr>
          <p:nvPr>
            <p:ph type="dt" sz="half" idx="10"/>
          </p:nvPr>
        </p:nvSpPr>
        <p:spPr/>
        <p:txBody>
          <a:bodyPr/>
          <a:lstStyle/>
          <a:p>
            <a:fld id="{8ACA2B96-141C-914D-9EC9-0232B85A0CBE}" type="datetimeFigureOut">
              <a:rPr lang="fr-FR" smtClean="0"/>
              <a:t>03/05/24</a:t>
            </a:fld>
            <a:endParaRPr lang="fr-FR"/>
          </a:p>
        </p:txBody>
      </p:sp>
      <p:sp>
        <p:nvSpPr>
          <p:cNvPr id="3" name="Espace réservé du pied de page 2">
            <a:extLst>
              <a:ext uri="{FF2B5EF4-FFF2-40B4-BE49-F238E27FC236}">
                <a16:creationId xmlns:a16="http://schemas.microsoft.com/office/drawing/2014/main" xmlns="" id="{6C34B793-B346-491F-6B84-D885A60376C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43E6ABC9-883F-727F-73CF-CE24A013C7AD}"/>
              </a:ext>
            </a:extLst>
          </p:cNvPr>
          <p:cNvSpPr>
            <a:spLocks noGrp="1"/>
          </p:cNvSpPr>
          <p:nvPr>
            <p:ph type="sldNum" sz="quarter" idx="12"/>
          </p:nvPr>
        </p:nvSpPr>
        <p:spPr/>
        <p:txBody>
          <a:bodyPr/>
          <a:lstStyle/>
          <a:p>
            <a:fld id="{E279E81A-F09E-664E-B2B0-9B33FF433618}" type="slidenum">
              <a:rPr lang="fr-FR" smtClean="0"/>
              <a:t>‹#›</a:t>
            </a:fld>
            <a:endParaRPr lang="fr-FR"/>
          </a:p>
        </p:txBody>
      </p:sp>
    </p:spTree>
    <p:extLst>
      <p:ext uri="{BB962C8B-B14F-4D97-AF65-F5344CB8AC3E}">
        <p14:creationId xmlns:p14="http://schemas.microsoft.com/office/powerpoint/2010/main" val="53789003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41D4C5-8192-4726-9C68-1C723AE9C9EF}" type="datetime1">
              <a:rPr kumimoji="0" lang="fr-FR"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581400" y="6356350"/>
            <a:ext cx="5029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rPr>
              <a:t>större - a multipurpose PowerPoint template</a:t>
            </a:r>
            <a:endParaRPr kumimoji="0" lang="en-US" sz="1200" b="0" i="0" u="none" strike="noStrike" kern="1200" cap="none" spc="0" normalizeH="0" baseline="0" noProof="0" dirty="0">
              <a:ln>
                <a:noFill/>
              </a:ln>
              <a:solidFill>
                <a:srgbClr val="273339">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273339">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7333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114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842" r:id="rId92"/>
  </p:sldLayoutIdLst>
  <p:hf hdr="0" ftr="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png"/><Relationship Id="rId1" Type="http://schemas.openxmlformats.org/officeDocument/2006/relationships/slideLayout" Target="../slideLayouts/slideLayout9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jpg"/><Relationship Id="rId1" Type="http://schemas.openxmlformats.org/officeDocument/2006/relationships/slideLayout" Target="../slideLayouts/slideLayout9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e 19">
            <a:extLst>
              <a:ext uri="{FF2B5EF4-FFF2-40B4-BE49-F238E27FC236}">
                <a16:creationId xmlns:a16="http://schemas.microsoft.com/office/drawing/2014/main" xmlns="" id="{124DDCC5-586B-E15E-C604-0338029E2892}"/>
              </a:ext>
            </a:extLst>
          </p:cNvPr>
          <p:cNvGraphicFramePr/>
          <p:nvPr>
            <p:extLst>
              <p:ext uri="{D42A27DB-BD31-4B8C-83A1-F6EECF244321}">
                <p14:modId xmlns:p14="http://schemas.microsoft.com/office/powerpoint/2010/main" val="269558408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4">
            <a:extLst>
              <a:ext uri="{FF2B5EF4-FFF2-40B4-BE49-F238E27FC236}">
                <a16:creationId xmlns:a16="http://schemas.microsoft.com/office/drawing/2014/main" xmlns="" id="{73E93500-7EEB-8D8B-586B-398CAB20BCFF}"/>
              </a:ext>
            </a:extLst>
          </p:cNvPr>
          <p:cNvSpPr>
            <a:spLocks noGrp="1"/>
          </p:cNvSpPr>
          <p:nvPr>
            <p:ph type="sldNum" sz="quarter" idx="12"/>
          </p:nvPr>
        </p:nvSpPr>
        <p:spPr>
          <a:xfrm>
            <a:off x="9289145" y="6501928"/>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800" b="0" i="0" u="none" strike="noStrike" kern="1200" cap="none" spc="0" normalizeH="0" baseline="0" noProof="0" smtClean="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ous-titre 2">
            <a:extLst>
              <a:ext uri="{FF2B5EF4-FFF2-40B4-BE49-F238E27FC236}">
                <a16:creationId xmlns:a16="http://schemas.microsoft.com/office/drawing/2014/main" xmlns="" id="{322D3CA5-A975-1BCB-C479-6BE610195E37}"/>
              </a:ext>
            </a:extLst>
          </p:cNvPr>
          <p:cNvSpPr txBox="1">
            <a:spLocks/>
          </p:cNvSpPr>
          <p:nvPr/>
        </p:nvSpPr>
        <p:spPr>
          <a:xfrm>
            <a:off x="0" y="114685"/>
            <a:ext cx="12192000" cy="70237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fr-FR" sz="4200" b="1" kern="100" dirty="0" smtClean="0">
                <a:ln w="6600">
                  <a:solidFill>
                    <a:schemeClr val="accent2"/>
                  </a:solidFill>
                  <a:prstDash val="solid"/>
                </a:ln>
                <a:solidFill>
                  <a:srgbClr val="FFFFFF"/>
                </a:solidFill>
                <a:effectLst>
                  <a:outerShdw dist="38100" dir="2700000" algn="tl" rotWithShape="0">
                    <a:schemeClr val="accent2"/>
                  </a:outerShdw>
                </a:effectLst>
                <a:latin typeface="Bahnschrift SemiBold Condensed" panose="020B0502040204020203" pitchFamily="34" charset="0"/>
                <a:ea typeface="Calibri" panose="020F0502020204030204" pitchFamily="34" charset="0"/>
                <a:cs typeface="Times New Roman" panose="02020603050405020304" pitchFamily="18" charset="0"/>
              </a:rPr>
              <a:t>UNIVERSITÉ CHEIKH ANTA DIOP DE DAKAR</a:t>
            </a:r>
          </a:p>
          <a:p>
            <a:pPr algn="ctr"/>
            <a:endParaRPr lang="fr-FR" sz="4200" b="1" kern="100" dirty="0" smtClean="0">
              <a:ln w="6600">
                <a:solidFill>
                  <a:schemeClr val="accent2"/>
                </a:solidFill>
                <a:prstDash val="solid"/>
              </a:ln>
              <a:solidFill>
                <a:srgbClr val="FFFFFF"/>
              </a:solidFill>
              <a:effectLst>
                <a:outerShdw dist="38100" dir="2700000" algn="tl" rotWithShape="0">
                  <a:schemeClr val="accent2"/>
                </a:outerShdw>
              </a:effectLst>
              <a:latin typeface="Bahnschrift SemiBold Condensed" panose="020B0502040204020203" pitchFamily="34" charset="0"/>
              <a:ea typeface="Calibri" panose="020F0502020204030204" pitchFamily="34" charset="0"/>
              <a:cs typeface="Times New Roman" panose="02020603050405020304" pitchFamily="18" charset="0"/>
            </a:endParaRPr>
          </a:p>
          <a:p>
            <a:pPr algn="ctr"/>
            <a:r>
              <a:rPr lang="fr-FR" sz="2400" b="1" kern="100" dirty="0" smtClean="0">
                <a:ln w="6600">
                  <a:solidFill>
                    <a:schemeClr val="accent2"/>
                  </a:solidFill>
                  <a:prstDash val="solid"/>
                </a:ln>
                <a:solidFill>
                  <a:srgbClr val="FFFFFF"/>
                </a:solidFill>
                <a:effectLst>
                  <a:outerShdw dist="38100" dir="2700000" algn="tl" rotWithShape="0">
                    <a:schemeClr val="accent2"/>
                  </a:outerShdw>
                </a:effectLst>
                <a:latin typeface="Bahnschrift SemiBold Condensed" panose="020B0502040204020203" pitchFamily="34" charset="0"/>
                <a:ea typeface="Calibri" panose="020F0502020204030204" pitchFamily="34" charset="0"/>
                <a:cs typeface="Times New Roman" panose="02020603050405020304" pitchFamily="18" charset="0"/>
              </a:rPr>
              <a:t>ÉCOLE DOCTORALE: MATHÉMATIQUES ET INFORMATIQUE (ESP)</a:t>
            </a:r>
            <a:endParaRPr lang="fr-FR" sz="2400" b="1" kern="100" dirty="0">
              <a:ln w="6600">
                <a:solidFill>
                  <a:schemeClr val="accent2"/>
                </a:solidFill>
                <a:prstDash val="solid"/>
              </a:ln>
              <a:solidFill>
                <a:srgbClr val="FFFFFF"/>
              </a:solidFill>
              <a:effectLst>
                <a:outerShdw dist="38100" dir="2700000" algn="tl" rotWithShape="0">
                  <a:schemeClr val="accent2"/>
                </a:outerShdw>
              </a:effectLst>
              <a:latin typeface="Bahnschrift SemiBold Condensed" panose="020B0502040204020203" pitchFamily="34" charset="0"/>
              <a:ea typeface="Calibri" panose="020F0502020204030204" pitchFamily="34" charset="0"/>
              <a:cs typeface="Times New Roman" panose="02020603050405020304" pitchFamily="18" charset="0"/>
            </a:endParaRPr>
          </a:p>
        </p:txBody>
      </p:sp>
      <p:sp>
        <p:nvSpPr>
          <p:cNvPr id="10" name="Sous-titre 2">
            <a:extLst>
              <a:ext uri="{FF2B5EF4-FFF2-40B4-BE49-F238E27FC236}">
                <a16:creationId xmlns:a16="http://schemas.microsoft.com/office/drawing/2014/main" xmlns="" id="{322D3CA5-A975-1BCB-C479-6BE610195E37}"/>
              </a:ext>
            </a:extLst>
          </p:cNvPr>
          <p:cNvSpPr txBox="1">
            <a:spLocks/>
          </p:cNvSpPr>
          <p:nvPr/>
        </p:nvSpPr>
        <p:spPr>
          <a:xfrm>
            <a:off x="1039091" y="5218545"/>
            <a:ext cx="8751453" cy="1639455"/>
          </a:xfrm>
          <a:prstGeom prst="rect">
            <a:avLst/>
          </a:prstGeom>
          <a:no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fr-FR" sz="1800" b="1" kern="100" dirty="0">
                <a:latin typeface="Bookman Old Style" panose="02050604050505020204" pitchFamily="18" charset="0"/>
                <a:ea typeface="Calibri" panose="020F0502020204030204" pitchFamily="34" charset="0"/>
                <a:cs typeface="Times New Roman" panose="02020603050405020304" pitchFamily="18" charset="0"/>
              </a:rPr>
              <a:t>Présenté </a:t>
            </a:r>
            <a:r>
              <a:rPr lang="fr-FR" sz="1800" b="1" kern="100" dirty="0" smtClean="0">
                <a:latin typeface="Bookman Old Style" panose="02050604050505020204" pitchFamily="18" charset="0"/>
                <a:ea typeface="Calibri" panose="020F0502020204030204" pitchFamily="34" charset="0"/>
                <a:cs typeface="Times New Roman" panose="02020603050405020304" pitchFamily="18" charset="0"/>
              </a:rPr>
              <a:t>par:</a:t>
            </a:r>
          </a:p>
          <a:p>
            <a:pPr algn="ctr">
              <a:lnSpc>
                <a:spcPct val="100000"/>
              </a:lnSpc>
            </a:pPr>
            <a:r>
              <a:rPr lang="fr-FR" sz="2400" kern="100" dirty="0" smtClean="0">
                <a:latin typeface="Bookman Old Style" panose="02050604050505020204" pitchFamily="18" charset="0"/>
                <a:ea typeface="Calibri" panose="020F0502020204030204" pitchFamily="34" charset="0"/>
                <a:cs typeface="Times New Roman" panose="02020603050405020304" pitchFamily="18" charset="0"/>
              </a:rPr>
              <a:t>Pr. Ousmane BA,</a:t>
            </a:r>
          </a:p>
          <a:p>
            <a:pPr algn="ctr">
              <a:lnSpc>
                <a:spcPct val="100000"/>
              </a:lnSpc>
            </a:pPr>
            <a:r>
              <a:rPr lang="fr-FR" sz="1800" kern="100" dirty="0" smtClean="0">
                <a:latin typeface="Bookman Old Style" panose="02050604050505020204" pitchFamily="18" charset="0"/>
                <a:ea typeface="Calibri" panose="020F0502020204030204" pitchFamily="34" charset="0"/>
                <a:cs typeface="Times New Roman" panose="02020603050405020304" pitchFamily="18" charset="0"/>
              </a:rPr>
              <a:t>Sociologue, Enseignant-chercheur à l’INSEPS</a:t>
            </a:r>
          </a:p>
          <a:p>
            <a:pPr algn="ctr">
              <a:lnSpc>
                <a:spcPct val="100000"/>
              </a:lnSpc>
            </a:pPr>
            <a:r>
              <a:rPr lang="fr-FR" sz="1800" kern="100" dirty="0" smtClean="0">
                <a:latin typeface="Bookman Old Style" panose="02050604050505020204" pitchFamily="18" charset="0"/>
                <a:ea typeface="Calibri" panose="020F0502020204030204" pitchFamily="34" charset="0"/>
                <a:cs typeface="Times New Roman" panose="02020603050405020304" pitchFamily="18" charset="0"/>
              </a:rPr>
              <a:t>Directeur des études </a:t>
            </a:r>
            <a:endParaRPr lang="fr-FR" sz="1800" kern="100"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12" name="Sous-titre 2">
            <a:extLst>
              <a:ext uri="{FF2B5EF4-FFF2-40B4-BE49-F238E27FC236}">
                <a16:creationId xmlns:a16="http://schemas.microsoft.com/office/drawing/2014/main" xmlns="" id="{322D3CA5-A975-1BCB-C479-6BE610195E37}"/>
              </a:ext>
            </a:extLst>
          </p:cNvPr>
          <p:cNvSpPr txBox="1">
            <a:spLocks/>
          </p:cNvSpPr>
          <p:nvPr/>
        </p:nvSpPr>
        <p:spPr>
          <a:xfrm>
            <a:off x="0" y="2563091"/>
            <a:ext cx="12192000" cy="2549801"/>
          </a:xfrm>
          <a:prstGeom prst="rect">
            <a:avLst/>
          </a:prstGeom>
          <a:solidFill>
            <a:schemeClr val="accent1">
              <a:lumMod val="20000"/>
              <a:lumOff val="80000"/>
            </a:schemeClr>
          </a:solidFill>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fr-FR" sz="4500" b="1" u="sng" kern="100" dirty="0" smtClean="0">
                <a:latin typeface="Andalus" panose="02020603050405020304" pitchFamily="18" charset="-78"/>
                <a:ea typeface="Calibri" panose="020F0502020204030204" pitchFamily="34" charset="0"/>
                <a:cs typeface="Andalus" panose="02020603050405020304" pitchFamily="18" charset="-78"/>
              </a:rPr>
              <a:t>THÉMATIQUE</a:t>
            </a:r>
            <a:endParaRPr lang="fr-FR" sz="4500" b="1" kern="100" dirty="0">
              <a:latin typeface="Andalus" panose="02020603050405020304" pitchFamily="18" charset="-78"/>
              <a:ea typeface="Calibri" panose="020F0502020204030204" pitchFamily="34" charset="0"/>
              <a:cs typeface="Andalus" panose="02020603050405020304" pitchFamily="18" charset="-78"/>
            </a:endParaRPr>
          </a:p>
          <a:p>
            <a:pPr algn="ctr"/>
            <a:r>
              <a:rPr lang="fr-FR" sz="4500" b="1" kern="100" dirty="0" smtClean="0">
                <a:latin typeface="Andalus" panose="02020603050405020304" pitchFamily="18" charset="-78"/>
                <a:ea typeface="Calibri" panose="020F0502020204030204" pitchFamily="34" charset="0"/>
                <a:cs typeface="Andalus" panose="02020603050405020304" pitchFamily="18" charset="-78"/>
              </a:rPr>
              <a:t>Éthique et intelligence artificielle dans le champ de la recherche scientifique</a:t>
            </a:r>
            <a:endParaRPr lang="fr-FR" sz="4500" b="1" kern="100" dirty="0">
              <a:latin typeface="Andalus" panose="02020603050405020304" pitchFamily="18" charset="-78"/>
              <a:ea typeface="Calibri" panose="020F0502020204030204" pitchFamily="34" charset="0"/>
              <a:cs typeface="Andalus" panose="02020603050405020304" pitchFamily="18" charset="-78"/>
            </a:endParaRPr>
          </a:p>
        </p:txBody>
      </p:sp>
      <p:pic>
        <p:nvPicPr>
          <p:cNvPr id="8" name="Picture 1"/>
          <p:cNvPicPr/>
          <p:nvPr/>
        </p:nvPicPr>
        <p:blipFill>
          <a:blip r:embed="rId8"/>
          <a:srcRect/>
          <a:stretch>
            <a:fillRect/>
          </a:stretch>
        </p:blipFill>
        <p:spPr bwMode="auto">
          <a:xfrm>
            <a:off x="5789872" y="906145"/>
            <a:ext cx="981710" cy="981710"/>
          </a:xfrm>
          <a:prstGeom prst="rect">
            <a:avLst/>
          </a:prstGeom>
          <a:noFill/>
        </p:spPr>
      </p:pic>
    </p:spTree>
    <p:extLst>
      <p:ext uri="{BB962C8B-B14F-4D97-AF65-F5344CB8AC3E}">
        <p14:creationId xmlns:p14="http://schemas.microsoft.com/office/powerpoint/2010/main" val="25467132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2753" y="1425678"/>
            <a:ext cx="11534998" cy="4995703"/>
          </a:xfrm>
        </p:spPr>
        <p:txBody>
          <a:bodyPr>
            <a:normAutofit fontScale="77500" lnSpcReduction="20000"/>
          </a:bodyPr>
          <a:lstStyle/>
          <a:p>
            <a:pPr algn="just"/>
            <a:r>
              <a:rPr lang="fr-FR" dirty="0">
                <a:latin typeface="Tahoma"/>
                <a:cs typeface="Tahoma"/>
              </a:rPr>
              <a:t>L’intelligence artificielle </a:t>
            </a:r>
            <a:r>
              <a:rPr lang="fr-FR" dirty="0" smtClean="0">
                <a:latin typeface="Tahoma"/>
                <a:cs typeface="Tahoma"/>
              </a:rPr>
              <a:t>offre beaucoup de perspectives non seulement dans le domaine de la recherche mais surtout dans l’espace universitaire : EX: le Cas de la Médecine, des Sciences physiques et des Mathématiques:</a:t>
            </a:r>
          </a:p>
          <a:p>
            <a:pPr algn="just"/>
            <a:endParaRPr lang="fr-FR" dirty="0">
              <a:latin typeface="Tahoma"/>
              <a:cs typeface="Tahoma"/>
            </a:endParaRPr>
          </a:p>
          <a:p>
            <a:pPr algn="just">
              <a:buFont typeface="Wingdings" charset="2"/>
              <a:buChar char="ü"/>
            </a:pPr>
            <a:r>
              <a:rPr lang="fr-FR" dirty="0">
                <a:latin typeface="Tahoma"/>
                <a:cs typeface="Tahoma"/>
              </a:rPr>
              <a:t>M</a:t>
            </a:r>
            <a:r>
              <a:rPr lang="fr-FR" dirty="0" smtClean="0">
                <a:latin typeface="Tahoma"/>
                <a:cs typeface="Tahoma"/>
              </a:rPr>
              <a:t>ieux </a:t>
            </a:r>
            <a:r>
              <a:rPr lang="fr-FR" dirty="0">
                <a:latin typeface="Tahoma"/>
                <a:cs typeface="Tahoma"/>
              </a:rPr>
              <a:t>détecter les symptômes des maladies, via notamment </a:t>
            </a:r>
            <a:r>
              <a:rPr lang="fr-FR" b="1" i="1" dirty="0" smtClean="0">
                <a:solidFill>
                  <a:srgbClr val="FF0000"/>
                </a:solidFill>
                <a:latin typeface="Tahoma"/>
                <a:cs typeface="Tahoma"/>
              </a:rPr>
              <a:t>un ensemble </a:t>
            </a:r>
            <a:r>
              <a:rPr lang="fr-FR" b="1" i="1" dirty="0">
                <a:solidFill>
                  <a:srgbClr val="FF0000"/>
                </a:solidFill>
                <a:latin typeface="Tahoma"/>
                <a:cs typeface="Tahoma"/>
              </a:rPr>
              <a:t>de capteurs (applications smartphone, montre connectée...) permettant d’agréger une grande quantité de </a:t>
            </a:r>
            <a:r>
              <a:rPr lang="fr-FR" b="1" i="1" dirty="0" smtClean="0">
                <a:solidFill>
                  <a:srgbClr val="FF0000"/>
                </a:solidFill>
                <a:latin typeface="Tahoma"/>
                <a:cs typeface="Tahoma"/>
              </a:rPr>
              <a:t>données;</a:t>
            </a:r>
          </a:p>
          <a:p>
            <a:pPr algn="just">
              <a:buFont typeface="Wingdings" charset="2"/>
              <a:buChar char="ü"/>
            </a:pPr>
            <a:r>
              <a:rPr lang="fr-FR" dirty="0">
                <a:solidFill>
                  <a:srgbClr val="FF0000"/>
                </a:solidFill>
                <a:latin typeface="Tahoma"/>
                <a:cs typeface="Tahoma"/>
              </a:rPr>
              <a:t>P</a:t>
            </a:r>
            <a:r>
              <a:rPr lang="fr-FR" dirty="0" smtClean="0">
                <a:solidFill>
                  <a:srgbClr val="FF0000"/>
                </a:solidFill>
                <a:latin typeface="Tahoma"/>
                <a:cs typeface="Tahoma"/>
              </a:rPr>
              <a:t>rédire </a:t>
            </a:r>
            <a:r>
              <a:rPr lang="fr-FR" dirty="0">
                <a:solidFill>
                  <a:srgbClr val="FF0000"/>
                </a:solidFill>
                <a:latin typeface="Tahoma"/>
                <a:cs typeface="Tahoma"/>
              </a:rPr>
              <a:t>le développement d’une </a:t>
            </a:r>
            <a:r>
              <a:rPr lang="fr-FR" dirty="0" smtClean="0">
                <a:solidFill>
                  <a:srgbClr val="FF0000"/>
                </a:solidFill>
                <a:latin typeface="Tahoma"/>
                <a:cs typeface="Tahoma"/>
              </a:rPr>
              <a:t>maladie</a:t>
            </a:r>
            <a:r>
              <a:rPr lang="fr-FR" dirty="0" smtClean="0">
                <a:latin typeface="Tahoma"/>
                <a:cs typeface="Tahoma"/>
              </a:rPr>
              <a:t>;</a:t>
            </a:r>
          </a:p>
          <a:p>
            <a:pPr algn="just">
              <a:buFont typeface="Wingdings" charset="2"/>
              <a:buChar char="ü"/>
            </a:pPr>
            <a:r>
              <a:rPr lang="fr-FR" dirty="0">
                <a:latin typeface="Tahoma"/>
                <a:cs typeface="Tahoma"/>
              </a:rPr>
              <a:t>E</a:t>
            </a:r>
            <a:r>
              <a:rPr lang="fr-FR" dirty="0" smtClean="0">
                <a:latin typeface="Tahoma"/>
                <a:cs typeface="Tahoma"/>
              </a:rPr>
              <a:t>xploiter </a:t>
            </a:r>
            <a:r>
              <a:rPr lang="fr-FR" dirty="0">
                <a:latin typeface="Tahoma"/>
                <a:cs typeface="Tahoma"/>
              </a:rPr>
              <a:t>les résultats d’analyse (imagerie médicale..</a:t>
            </a:r>
            <a:r>
              <a:rPr lang="fr-FR" dirty="0" smtClean="0">
                <a:latin typeface="Tahoma"/>
                <a:cs typeface="Tahoma"/>
              </a:rPr>
              <a:t>. (IRM, SCANNER);</a:t>
            </a:r>
          </a:p>
          <a:p>
            <a:pPr algn="just">
              <a:buFont typeface="Wingdings" charset="2"/>
              <a:buChar char="ü"/>
            </a:pPr>
            <a:r>
              <a:rPr lang="fr-FR" dirty="0">
                <a:latin typeface="Tahoma"/>
                <a:cs typeface="Tahoma"/>
              </a:rPr>
              <a:t>P</a:t>
            </a:r>
            <a:r>
              <a:rPr lang="fr-FR" dirty="0" smtClean="0">
                <a:latin typeface="Tahoma"/>
                <a:cs typeface="Tahoma"/>
              </a:rPr>
              <a:t>roposer </a:t>
            </a:r>
            <a:r>
              <a:rPr lang="fr-FR" dirty="0">
                <a:latin typeface="Tahoma"/>
                <a:cs typeface="Tahoma"/>
              </a:rPr>
              <a:t>des traitements plus </a:t>
            </a:r>
            <a:r>
              <a:rPr lang="fr-FR" dirty="0" smtClean="0">
                <a:latin typeface="Tahoma"/>
                <a:cs typeface="Tahoma"/>
              </a:rPr>
              <a:t>personnalisés;</a:t>
            </a:r>
          </a:p>
          <a:p>
            <a:pPr algn="just">
              <a:buFont typeface="Wingdings" charset="2"/>
              <a:buChar char="ü"/>
            </a:pPr>
            <a:r>
              <a:rPr lang="fr-FR" dirty="0" smtClean="0">
                <a:latin typeface="Tahoma"/>
                <a:cs typeface="Tahoma"/>
              </a:rPr>
              <a:t>Améliorer </a:t>
            </a:r>
            <a:r>
              <a:rPr lang="fr-FR" dirty="0">
                <a:latin typeface="Tahoma"/>
                <a:cs typeface="Tahoma"/>
              </a:rPr>
              <a:t>la détection des effets secondaires d’un médicament </a:t>
            </a:r>
            <a:r>
              <a:rPr lang="fr-FR" dirty="0" smtClean="0">
                <a:latin typeface="Tahoma"/>
                <a:cs typeface="Tahoma"/>
              </a:rPr>
              <a:t>lors des </a:t>
            </a:r>
            <a:r>
              <a:rPr lang="fr-FR" dirty="0">
                <a:latin typeface="Tahoma"/>
                <a:cs typeface="Tahoma"/>
              </a:rPr>
              <a:t>phases d’essais </a:t>
            </a:r>
            <a:r>
              <a:rPr lang="fr-FR" dirty="0" smtClean="0">
                <a:latin typeface="Tahoma"/>
                <a:cs typeface="Tahoma"/>
              </a:rPr>
              <a:t>cliniques;</a:t>
            </a:r>
          </a:p>
          <a:p>
            <a:pPr algn="just">
              <a:buFont typeface="Wingdings" charset="2"/>
              <a:buChar char="ü"/>
            </a:pPr>
            <a:r>
              <a:rPr lang="fr-FR" b="1" dirty="0">
                <a:solidFill>
                  <a:srgbClr val="FF0000"/>
                </a:solidFill>
                <a:latin typeface="Tahoma"/>
                <a:cs typeface="Tahoma"/>
              </a:rPr>
              <a:t>F</a:t>
            </a:r>
            <a:r>
              <a:rPr lang="fr-FR" b="1" dirty="0" smtClean="0">
                <a:solidFill>
                  <a:srgbClr val="FF0000"/>
                </a:solidFill>
                <a:latin typeface="Tahoma"/>
                <a:cs typeface="Tahoma"/>
              </a:rPr>
              <a:t>aciliter </a:t>
            </a:r>
            <a:r>
              <a:rPr lang="fr-FR" b="1" dirty="0">
                <a:solidFill>
                  <a:srgbClr val="FF0000"/>
                </a:solidFill>
                <a:latin typeface="Tahoma"/>
                <a:cs typeface="Tahoma"/>
              </a:rPr>
              <a:t>l’exploration des publications scientifiques et l’analyse </a:t>
            </a:r>
            <a:r>
              <a:rPr lang="fr-FR" b="1" dirty="0" smtClean="0">
                <a:solidFill>
                  <a:srgbClr val="FF0000"/>
                </a:solidFill>
                <a:latin typeface="Tahoma"/>
                <a:cs typeface="Tahoma"/>
              </a:rPr>
              <a:t>des résultats </a:t>
            </a:r>
            <a:r>
              <a:rPr lang="fr-FR" b="1" dirty="0">
                <a:solidFill>
                  <a:srgbClr val="FF0000"/>
                </a:solidFill>
                <a:latin typeface="Tahoma"/>
                <a:cs typeface="Tahoma"/>
              </a:rPr>
              <a:t>de recherches fondamentales grâce à la fouille automatique des données</a:t>
            </a:r>
            <a:r>
              <a:rPr lang="fr-FR" b="1" dirty="0" smtClean="0">
                <a:solidFill>
                  <a:srgbClr val="FF0000"/>
                </a:solidFill>
                <a:latin typeface="Tahoma"/>
                <a:cs typeface="Tahoma"/>
              </a:rPr>
              <a:t>.</a:t>
            </a:r>
          </a:p>
          <a:p>
            <a:pPr marL="0" indent="0" algn="just">
              <a:buNone/>
            </a:pPr>
            <a:r>
              <a:rPr lang="fr-FR" b="1" u="sng" dirty="0" smtClean="0">
                <a:latin typeface="Tahoma"/>
                <a:cs typeface="Tahoma"/>
              </a:rPr>
              <a:t>NB:</a:t>
            </a:r>
            <a:r>
              <a:rPr lang="fr-FR" dirty="0" smtClean="0">
                <a:latin typeface="Tahoma"/>
                <a:cs typeface="Tahoma"/>
              </a:rPr>
              <a:t> ESP (PGI et autres programmes et logiciel); </a:t>
            </a:r>
            <a:r>
              <a:rPr lang="fr-FR" dirty="0" err="1" smtClean="0">
                <a:latin typeface="Tahoma"/>
                <a:cs typeface="Tahoma"/>
              </a:rPr>
              <a:t>Microsofteams;Bigblubutton</a:t>
            </a:r>
            <a:r>
              <a:rPr lang="fr-FR" dirty="0" smtClean="0">
                <a:latin typeface="Tahoma"/>
                <a:cs typeface="Tahoma"/>
              </a:rPr>
              <a:t>; Google </a:t>
            </a:r>
            <a:r>
              <a:rPr lang="fr-FR" dirty="0" err="1" smtClean="0">
                <a:latin typeface="Tahoma"/>
                <a:cs typeface="Tahoma"/>
              </a:rPr>
              <a:t>meet</a:t>
            </a:r>
            <a:r>
              <a:rPr lang="fr-FR" dirty="0" smtClean="0">
                <a:latin typeface="Tahoma"/>
                <a:cs typeface="Tahoma"/>
              </a:rPr>
              <a:t>; Zoom; </a:t>
            </a:r>
            <a:r>
              <a:rPr lang="fr-FR" dirty="0" err="1" smtClean="0">
                <a:latin typeface="Tahoma"/>
                <a:cs typeface="Tahoma"/>
              </a:rPr>
              <a:t>Blackbord</a:t>
            </a:r>
            <a:r>
              <a:rPr lang="fr-FR" dirty="0" smtClean="0">
                <a:latin typeface="Tahoma"/>
                <a:cs typeface="Tahoma"/>
              </a:rPr>
              <a:t>, etc </a:t>
            </a:r>
            <a:endParaRPr lang="fr-FR" dirty="0">
              <a:latin typeface="Tahoma"/>
              <a:cs typeface="Tahoma"/>
            </a:endParaRPr>
          </a:p>
          <a:p>
            <a:pPr algn="just"/>
            <a:endParaRPr lang="fr-FR" dirty="0">
              <a:latin typeface="Tahoma"/>
              <a:cs typeface="Tahoma"/>
            </a:endParaRPr>
          </a:p>
        </p:txBody>
      </p:sp>
      <p:sp>
        <p:nvSpPr>
          <p:cNvPr id="3" name="Titre 2"/>
          <p:cNvSpPr>
            <a:spLocks noGrp="1"/>
          </p:cNvSpPr>
          <p:nvPr>
            <p:ph type="title"/>
          </p:nvPr>
        </p:nvSpPr>
        <p:spPr>
          <a:xfrm>
            <a:off x="838200" y="244372"/>
            <a:ext cx="10515600" cy="884662"/>
          </a:xfrm>
        </p:spPr>
        <p:txBody>
          <a:bodyPr>
            <a:noAutofit/>
          </a:bodyPr>
          <a:lstStyle/>
          <a:p>
            <a:pPr algn="ctr"/>
            <a:r>
              <a:rPr lang="fr-FR" sz="3600" b="1" dirty="0" smtClean="0">
                <a:latin typeface="Tahoma"/>
                <a:cs typeface="Tahoma"/>
              </a:rPr>
              <a:t>III. TRYPTIQUE: ÉTHIQUE, INTÉLLIGENCE ARTIFICIELLE ET ESPACE UNIVERSITAIRE  </a:t>
            </a:r>
            <a:endParaRPr lang="fr-FR" sz="3600" b="1" dirty="0">
              <a:latin typeface="Tahoma"/>
              <a:cs typeface="Tahoma"/>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9029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5115" y="1425678"/>
            <a:ext cx="11446810" cy="5154474"/>
          </a:xfrm>
        </p:spPr>
        <p:txBody>
          <a:bodyPr>
            <a:normAutofit fontScale="70000" lnSpcReduction="20000"/>
          </a:bodyPr>
          <a:lstStyle/>
          <a:p>
            <a:pPr algn="just">
              <a:buFont typeface="Wingdings" charset="2"/>
              <a:buChar char="²"/>
            </a:pPr>
            <a:r>
              <a:rPr lang="fr-FR" b="1" dirty="0" smtClean="0">
                <a:solidFill>
                  <a:srgbClr val="FF0000"/>
                </a:solidFill>
                <a:latin typeface="Tahoma"/>
                <a:cs typeface="Tahoma"/>
              </a:rPr>
              <a:t>Difficulté </a:t>
            </a:r>
            <a:r>
              <a:rPr lang="fr-FR" b="1" dirty="0">
                <a:solidFill>
                  <a:srgbClr val="FF0000"/>
                </a:solidFill>
                <a:latin typeface="Tahoma"/>
                <a:cs typeface="Tahoma"/>
              </a:rPr>
              <a:t>de spécification: </a:t>
            </a:r>
            <a:r>
              <a:rPr lang="fr-FR" dirty="0">
                <a:latin typeface="Tahoma"/>
                <a:cs typeface="Tahoma"/>
              </a:rPr>
              <a:t>le but de l’apprentissage automatique est de traiter des tâches que l’on ne sait pas spécifier au sens informatique. </a:t>
            </a:r>
            <a:r>
              <a:rPr lang="fr-FR" i="1" dirty="0">
                <a:solidFill>
                  <a:srgbClr val="FF0000"/>
                </a:solidFill>
                <a:latin typeface="Tahoma"/>
                <a:cs typeface="Tahoma"/>
              </a:rPr>
              <a:t>L’apprentissage automatique est une façon de remplacer cette spécification formelle par un modèle paramétré empiriquement par la machine à partir d’une masse de </a:t>
            </a:r>
            <a:r>
              <a:rPr lang="fr-FR" i="1" dirty="0" smtClean="0">
                <a:solidFill>
                  <a:srgbClr val="FF0000"/>
                </a:solidFill>
                <a:latin typeface="Tahoma"/>
                <a:cs typeface="Tahoma"/>
              </a:rPr>
              <a:t>données;</a:t>
            </a:r>
          </a:p>
          <a:p>
            <a:pPr algn="just">
              <a:buFont typeface="Wingdings" charset="2"/>
              <a:buChar char="²"/>
            </a:pPr>
            <a:endParaRPr lang="fr-FR" b="1" dirty="0">
              <a:latin typeface="Tahoma"/>
              <a:cs typeface="Tahoma"/>
            </a:endParaRPr>
          </a:p>
          <a:p>
            <a:pPr algn="just">
              <a:buFont typeface="Wingdings" charset="2"/>
              <a:buChar char="²"/>
            </a:pPr>
            <a:r>
              <a:rPr lang="fr-FR" b="1" dirty="0" smtClean="0">
                <a:solidFill>
                  <a:srgbClr val="FF0000"/>
                </a:solidFill>
                <a:latin typeface="Tahoma"/>
                <a:cs typeface="Tahoma"/>
              </a:rPr>
              <a:t>Agent </a:t>
            </a:r>
            <a:r>
              <a:rPr lang="fr-FR" b="1" dirty="0">
                <a:solidFill>
                  <a:srgbClr val="FF0000"/>
                </a:solidFill>
                <a:latin typeface="Tahoma"/>
                <a:cs typeface="Tahoma"/>
              </a:rPr>
              <a:t>entraîneur</a:t>
            </a:r>
            <a:r>
              <a:rPr lang="fr-FR" b="1" dirty="0">
                <a:latin typeface="Tahoma"/>
                <a:cs typeface="Tahoma"/>
              </a:rPr>
              <a:t>: </a:t>
            </a:r>
            <a:r>
              <a:rPr lang="fr-FR" dirty="0" smtClean="0">
                <a:latin typeface="Tahoma"/>
                <a:cs typeface="Tahoma"/>
              </a:rPr>
              <a:t>03 </a:t>
            </a:r>
            <a:r>
              <a:rPr lang="fr-FR" dirty="0">
                <a:latin typeface="Tahoma"/>
                <a:cs typeface="Tahoma"/>
              </a:rPr>
              <a:t>type d’agents dans les systèmes d’apprentissage machine</a:t>
            </a:r>
            <a:r>
              <a:rPr lang="fr-FR" i="1" dirty="0">
                <a:solidFill>
                  <a:srgbClr val="FF0000"/>
                </a:solidFill>
                <a:latin typeface="Tahoma"/>
                <a:cs typeface="Tahoma"/>
              </a:rPr>
              <a:t>: le concepteur, l’utilisateur et l’agent entraineur qui entraine le système d’apprentissage avec un jeu de données. Un dysfonctionnement peut venir d’un mauvais entrainement du </a:t>
            </a:r>
            <a:r>
              <a:rPr lang="fr-FR" i="1" dirty="0" smtClean="0">
                <a:solidFill>
                  <a:srgbClr val="FF0000"/>
                </a:solidFill>
                <a:latin typeface="Tahoma"/>
                <a:cs typeface="Tahoma"/>
              </a:rPr>
              <a:t>système;</a:t>
            </a:r>
          </a:p>
          <a:p>
            <a:pPr algn="just">
              <a:buFont typeface="Wingdings" charset="2"/>
              <a:buChar char="²"/>
            </a:pPr>
            <a:r>
              <a:rPr lang="fr-FR" b="1" dirty="0" smtClean="0">
                <a:solidFill>
                  <a:srgbClr val="FF0000"/>
                </a:solidFill>
                <a:latin typeface="Tahoma"/>
                <a:cs typeface="Tahoma"/>
              </a:rPr>
              <a:t>Apprendre </a:t>
            </a:r>
            <a:r>
              <a:rPr lang="fr-FR" b="1" dirty="0">
                <a:solidFill>
                  <a:srgbClr val="FF0000"/>
                </a:solidFill>
                <a:latin typeface="Tahoma"/>
                <a:cs typeface="Tahoma"/>
              </a:rPr>
              <a:t>sans comprendre </a:t>
            </a:r>
            <a:r>
              <a:rPr lang="fr-FR" b="1" dirty="0">
                <a:latin typeface="Tahoma"/>
                <a:cs typeface="Tahoma"/>
              </a:rPr>
              <a:t>: </a:t>
            </a:r>
            <a:r>
              <a:rPr lang="fr-FR" dirty="0">
                <a:latin typeface="Tahoma"/>
                <a:cs typeface="Tahoma"/>
              </a:rPr>
              <a:t>par ex, les algorithmes non supervisés apprennent sans référence à un but intelligible par les </a:t>
            </a:r>
            <a:r>
              <a:rPr lang="fr-FR" dirty="0" smtClean="0">
                <a:latin typeface="Tahoma"/>
                <a:cs typeface="Tahoma"/>
              </a:rPr>
              <a:t>humains;</a:t>
            </a:r>
          </a:p>
          <a:p>
            <a:pPr algn="just">
              <a:buFont typeface="Wingdings" charset="2"/>
              <a:buChar char="²"/>
            </a:pPr>
            <a:endParaRPr lang="fr-FR" b="1" dirty="0">
              <a:latin typeface="Tahoma"/>
              <a:cs typeface="Tahoma"/>
            </a:endParaRPr>
          </a:p>
          <a:p>
            <a:pPr algn="just">
              <a:buFont typeface="Wingdings" charset="2"/>
              <a:buChar char="²"/>
            </a:pPr>
            <a:r>
              <a:rPr lang="fr-FR" b="1" dirty="0" smtClean="0">
                <a:solidFill>
                  <a:srgbClr val="FF0000"/>
                </a:solidFill>
                <a:latin typeface="Tahoma"/>
                <a:cs typeface="Tahoma"/>
              </a:rPr>
              <a:t>Evolution </a:t>
            </a:r>
            <a:r>
              <a:rPr lang="fr-FR" b="1" dirty="0">
                <a:solidFill>
                  <a:srgbClr val="FF0000"/>
                </a:solidFill>
                <a:latin typeface="Tahoma"/>
                <a:cs typeface="Tahoma"/>
              </a:rPr>
              <a:t>dynamique du modèle</a:t>
            </a:r>
            <a:r>
              <a:rPr lang="fr-FR" b="1" dirty="0">
                <a:latin typeface="Tahoma"/>
                <a:cs typeface="Tahoma"/>
              </a:rPr>
              <a:t>: </a:t>
            </a:r>
            <a:r>
              <a:rPr lang="fr-FR" dirty="0">
                <a:latin typeface="Tahoma"/>
                <a:cs typeface="Tahoma"/>
              </a:rPr>
              <a:t>il est difficile de contrôler son comportement sur le long terme (ex: il peut devenir non équitable</a:t>
            </a:r>
            <a:r>
              <a:rPr lang="fr-FR" dirty="0" smtClean="0">
                <a:latin typeface="Tahoma"/>
                <a:cs typeface="Tahoma"/>
              </a:rPr>
              <a:t>);</a:t>
            </a:r>
          </a:p>
          <a:p>
            <a:pPr algn="just">
              <a:buFont typeface="Wingdings" charset="2"/>
              <a:buChar char="²"/>
            </a:pPr>
            <a:endParaRPr lang="fr-FR" b="1" dirty="0">
              <a:latin typeface="Tahoma"/>
              <a:cs typeface="Tahoma"/>
            </a:endParaRPr>
          </a:p>
          <a:p>
            <a:pPr algn="just">
              <a:buFont typeface="Wingdings" charset="2"/>
              <a:buChar char="²"/>
            </a:pPr>
            <a:r>
              <a:rPr lang="fr-FR" b="1" dirty="0" smtClean="0">
                <a:solidFill>
                  <a:srgbClr val="FF0000"/>
                </a:solidFill>
                <a:latin typeface="Tahoma"/>
                <a:cs typeface="Tahoma"/>
              </a:rPr>
              <a:t>Instabilité </a:t>
            </a:r>
            <a:r>
              <a:rPr lang="fr-FR" b="1" dirty="0">
                <a:solidFill>
                  <a:srgbClr val="FF0000"/>
                </a:solidFill>
                <a:latin typeface="Tahoma"/>
                <a:cs typeface="Tahoma"/>
              </a:rPr>
              <a:t>de l’apprentissage</a:t>
            </a:r>
            <a:r>
              <a:rPr lang="fr-FR" dirty="0">
                <a:latin typeface="Tahoma"/>
                <a:cs typeface="Tahoma"/>
              </a:rPr>
              <a:t>: l’apprentissage profond est l’une des approches les plus performantes mais l’algorithme peut montrer une certaine </a:t>
            </a:r>
            <a:r>
              <a:rPr lang="fr-FR" dirty="0" smtClean="0">
                <a:latin typeface="Tahoma"/>
                <a:cs typeface="Tahoma"/>
              </a:rPr>
              <a:t>instabilité;</a:t>
            </a:r>
          </a:p>
          <a:p>
            <a:pPr algn="just">
              <a:buFont typeface="Wingdings" charset="2"/>
              <a:buChar char="²"/>
            </a:pPr>
            <a:endParaRPr lang="fr-FR" b="1" dirty="0">
              <a:solidFill>
                <a:srgbClr val="FF0000"/>
              </a:solidFill>
              <a:latin typeface="Tahoma"/>
              <a:cs typeface="Tahoma"/>
            </a:endParaRPr>
          </a:p>
          <a:p>
            <a:pPr algn="just">
              <a:buFont typeface="Wingdings" charset="2"/>
              <a:buChar char="²"/>
            </a:pPr>
            <a:r>
              <a:rPr lang="fr-FR" b="1" dirty="0" smtClean="0">
                <a:solidFill>
                  <a:srgbClr val="FF0000"/>
                </a:solidFill>
                <a:latin typeface="Tahoma"/>
                <a:cs typeface="Tahoma"/>
              </a:rPr>
              <a:t>Evaluation </a:t>
            </a:r>
            <a:r>
              <a:rPr lang="fr-FR" b="1" dirty="0">
                <a:solidFill>
                  <a:srgbClr val="FF0000"/>
                </a:solidFill>
                <a:latin typeface="Tahoma"/>
                <a:cs typeface="Tahoma"/>
              </a:rPr>
              <a:t>et contrôle</a:t>
            </a:r>
          </a:p>
          <a:p>
            <a:endParaRPr lang="fr-FR" dirty="0"/>
          </a:p>
        </p:txBody>
      </p:sp>
      <p:sp>
        <p:nvSpPr>
          <p:cNvPr id="3" name="Titre 2"/>
          <p:cNvSpPr>
            <a:spLocks noGrp="1"/>
          </p:cNvSpPr>
          <p:nvPr>
            <p:ph type="title"/>
          </p:nvPr>
        </p:nvSpPr>
        <p:spPr/>
        <p:txBody>
          <a:bodyPr>
            <a:normAutofit fontScale="90000"/>
          </a:bodyPr>
          <a:lstStyle/>
          <a:p>
            <a:r>
              <a:rPr lang="fr-FR" b="1" dirty="0" smtClean="0">
                <a:latin typeface="Tahoma"/>
                <a:cs typeface="Tahoma"/>
              </a:rPr>
              <a:t>IV. LES DÉFIS SCIENTIFIQUES</a:t>
            </a:r>
            <a:endParaRPr lang="fr-FR" b="1" dirty="0">
              <a:latin typeface="Tahoma"/>
              <a:cs typeface="Tahoma"/>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76870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just"/>
            <a:r>
              <a:rPr lang="fr-FR" sz="3600" b="1" dirty="0" smtClean="0">
                <a:latin typeface="Tahoma"/>
                <a:cs typeface="Tahoma"/>
              </a:rPr>
              <a:t>MERCI DE VOTRE AIMABLE ATTENTION !</a:t>
            </a:r>
            <a:endParaRPr lang="fr-FR" sz="3600" b="1" dirty="0">
              <a:latin typeface="Tahoma"/>
              <a:cs typeface="Tahoma"/>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pic>
        <p:nvPicPr>
          <p:cNvPr id="6" name="object 4"/>
          <p:cNvPicPr>
            <a:picLocks noGrp="1"/>
          </p:cNvPicPr>
          <p:nvPr>
            <p:ph idx="1"/>
          </p:nvPr>
        </p:nvPicPr>
        <p:blipFill>
          <a:blip r:embed="rId3" cstate="print"/>
          <a:srcRect t="16050" b="16050"/>
          <a:stretch>
            <a:fillRect/>
          </a:stretch>
        </p:blipFill>
        <p:spPr>
          <a:xfrm>
            <a:off x="838200" y="1305446"/>
            <a:ext cx="10643886" cy="4871517"/>
          </a:xfrm>
          <a:prstGeom prst="rect">
            <a:avLst/>
          </a:prstGeom>
        </p:spPr>
      </p:pic>
    </p:spTree>
    <p:extLst>
      <p:ext uri="{BB962C8B-B14F-4D97-AF65-F5344CB8AC3E}">
        <p14:creationId xmlns:p14="http://schemas.microsoft.com/office/powerpoint/2010/main" val="1386619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e 19">
            <a:extLst>
              <a:ext uri="{FF2B5EF4-FFF2-40B4-BE49-F238E27FC236}">
                <a16:creationId xmlns:a16="http://schemas.microsoft.com/office/drawing/2014/main" xmlns="" id="{124DDCC5-586B-E15E-C604-0338029E2892}"/>
              </a:ext>
            </a:extLst>
          </p:cNvPr>
          <p:cNvGraphicFramePr/>
          <p:nvPr>
            <p:extLst>
              <p:ext uri="{D42A27DB-BD31-4B8C-83A1-F6EECF244321}">
                <p14:modId xmlns:p14="http://schemas.microsoft.com/office/powerpoint/2010/main" val="1087528896"/>
              </p:ext>
            </p:extLst>
          </p:nvPr>
        </p:nvGraphicFramePr>
        <p:xfrm>
          <a:off x="1608882" y="0"/>
          <a:ext cx="10583118" cy="6745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Image 20">
            <a:extLst>
              <a:ext uri="{FF2B5EF4-FFF2-40B4-BE49-F238E27FC236}">
                <a16:creationId xmlns:a16="http://schemas.microsoft.com/office/drawing/2014/main" xmlns="" id="{1A29874B-5914-94E5-6E19-E9A99F6716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30" r="16157"/>
          <a:stretch/>
        </p:blipFill>
        <p:spPr>
          <a:xfrm>
            <a:off x="-555581" y="0"/>
            <a:ext cx="2164463" cy="6858000"/>
          </a:xfrm>
          <a:prstGeom prst="rect">
            <a:avLst/>
          </a:prstGeom>
        </p:spPr>
      </p:pic>
      <p:sp>
        <p:nvSpPr>
          <p:cNvPr id="2" name="Espace réservé du numéro de diapositive 4">
            <a:extLst>
              <a:ext uri="{FF2B5EF4-FFF2-40B4-BE49-F238E27FC236}">
                <a16:creationId xmlns:a16="http://schemas.microsoft.com/office/drawing/2014/main" xmlns="" id="{73E93500-7EEB-8D8B-586B-398CAB20BCFF}"/>
              </a:ext>
            </a:extLst>
          </p:cNvPr>
          <p:cNvSpPr>
            <a:spLocks noGrp="1"/>
          </p:cNvSpPr>
          <p:nvPr>
            <p:ph type="sldNum" sz="quarter" idx="12"/>
          </p:nvPr>
        </p:nvSpPr>
        <p:spPr>
          <a:xfrm>
            <a:off x="9289145" y="6501928"/>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800" b="0" i="0" u="none" strike="noStrike" kern="1200" cap="none" spc="0" normalizeH="0" baseline="0" noProof="0" smtClean="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8271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CA2B96-141C-914D-9EC9-0232B85A0CBE}" type="datetimeFigureOut">
              <a:rPr lang="fr-FR" smtClean="0"/>
              <a:t>03/05/24</a:t>
            </a:fld>
            <a:endParaRPr lang="fr-FR" dirty="0"/>
          </a:p>
        </p:txBody>
      </p:sp>
      <p:sp>
        <p:nvSpPr>
          <p:cNvPr id="3" name="Espace réservé du numéro de diapositive 2"/>
          <p:cNvSpPr>
            <a:spLocks noGrp="1"/>
          </p:cNvSpPr>
          <p:nvPr>
            <p:ph type="sldNum" sz="quarter" idx="12"/>
          </p:nvPr>
        </p:nvSpPr>
        <p:spPr/>
        <p:txBody>
          <a:bodyPr/>
          <a:lstStyle/>
          <a:p>
            <a:fld id="{E279E81A-F09E-664E-B2B0-9B33FF433618}" type="slidenum">
              <a:rPr lang="fr-FR" smtClean="0"/>
              <a:t>3</a:t>
            </a:fld>
            <a:endParaRPr lang="fr-FR"/>
          </a:p>
        </p:txBody>
      </p:sp>
      <p:pic>
        <p:nvPicPr>
          <p:cNvPr id="4" name="object 5"/>
          <p:cNvPicPr/>
          <p:nvPr/>
        </p:nvPicPr>
        <p:blipFill>
          <a:blip r:embed="rId2" cstate="print"/>
          <a:stretch>
            <a:fillRect/>
          </a:stretch>
        </p:blipFill>
        <p:spPr>
          <a:xfrm>
            <a:off x="369455" y="508000"/>
            <a:ext cx="11476181" cy="6188363"/>
          </a:xfrm>
          <a:prstGeom prst="rect">
            <a:avLst/>
          </a:prstGeom>
        </p:spPr>
      </p:pic>
    </p:spTree>
    <p:extLst>
      <p:ext uri="{BB962C8B-B14F-4D97-AF65-F5344CB8AC3E}">
        <p14:creationId xmlns:p14="http://schemas.microsoft.com/office/powerpoint/2010/main" val="1023014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11574" y="92079"/>
            <a:ext cx="12191999" cy="673100"/>
          </a:xfrm>
        </p:spPr>
        <p:txBody>
          <a:bodyPr>
            <a:noAutofit/>
          </a:bodyPr>
          <a:lstStyle/>
          <a:p>
            <a:pPr algn="ctr"/>
            <a:r>
              <a:rPr lang="fr-FR" sz="36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I. </a:t>
            </a:r>
            <a:r>
              <a:rPr lang="fr-FR" sz="36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ÉLUCIDATION CONCEPTUELLE</a:t>
            </a:r>
            <a:endParaRPr lang="en-US" sz="36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p:cNvSpPr>
            <a:spLocks noGrp="1"/>
          </p:cNvSpPr>
          <p:nvPr>
            <p:ph type="sldNum" sz="quarter" idx="12"/>
          </p:nvPr>
        </p:nvSpPr>
        <p:spPr>
          <a:xfrm>
            <a:off x="9363323" y="6525303"/>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800" b="0" i="0" u="none" strike="noStrike" kern="1200" cap="none" spc="0" normalizeH="0" baseline="0" noProof="0" smtClean="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Espace réservé du contenu 1"/>
          <p:cNvSpPr>
            <a:spLocks noGrp="1"/>
          </p:cNvSpPr>
          <p:nvPr>
            <p:ph idx="1"/>
          </p:nvPr>
        </p:nvSpPr>
        <p:spPr>
          <a:xfrm>
            <a:off x="11574" y="972272"/>
            <a:ext cx="12180426" cy="5885727"/>
          </a:xfrm>
          <a:ln>
            <a:solidFill>
              <a:schemeClr val="bg1"/>
            </a:solidFill>
          </a:ln>
        </p:spPr>
        <p:txBody>
          <a:bodyPr>
            <a:normAutofit/>
          </a:bodyPr>
          <a:lstStyle/>
          <a:p>
            <a:pPr marL="0" indent="0" algn="ctr">
              <a:buNone/>
            </a:pPr>
            <a:r>
              <a:rPr lang="fr-FR" b="1" dirty="0" smtClean="0">
                <a:latin typeface="Tahoma"/>
                <a:cs typeface="Tahoma"/>
              </a:rPr>
              <a:t>Éthique: une définition « TRANVERSALE ET MULTIVARIÉE »</a:t>
            </a:r>
            <a:endParaRPr lang="fr-FR" b="1" dirty="0">
              <a:latin typeface="Tahoma"/>
              <a:cs typeface="Tahoma"/>
            </a:endParaRPr>
          </a:p>
          <a:p>
            <a:pPr algn="just"/>
            <a:endParaRPr lang="fr-FR" b="1" dirty="0">
              <a:latin typeface="Tahoma"/>
              <a:cs typeface="Tahoma"/>
            </a:endParaRPr>
          </a:p>
          <a:p>
            <a:pPr algn="just"/>
            <a:r>
              <a:rPr lang="fr-FR" dirty="0">
                <a:latin typeface="Tahoma"/>
                <a:cs typeface="Tahoma"/>
              </a:rPr>
              <a:t>L’éthique est une réflexion argumentée et située en vue du bien agir. Il y a plusieurs types d’éthique, parmi eux :</a:t>
            </a:r>
          </a:p>
          <a:p>
            <a:pPr algn="just"/>
            <a:endParaRPr lang="fr-FR" dirty="0">
              <a:latin typeface="Tahoma"/>
              <a:cs typeface="Tahoma"/>
            </a:endParaRPr>
          </a:p>
          <a:p>
            <a:pPr algn="just">
              <a:buFont typeface="Wingdings" charset="2"/>
              <a:buChar char="Ø"/>
            </a:pPr>
            <a:r>
              <a:rPr lang="fr-FR" b="1" dirty="0" smtClean="0">
                <a:solidFill>
                  <a:srgbClr val="FF0000"/>
                </a:solidFill>
                <a:latin typeface="Tahoma"/>
                <a:cs typeface="Tahoma"/>
              </a:rPr>
              <a:t>L’éthique </a:t>
            </a:r>
            <a:r>
              <a:rPr lang="fr-FR" b="1" dirty="0">
                <a:solidFill>
                  <a:srgbClr val="FF0000"/>
                </a:solidFill>
                <a:latin typeface="Tahoma"/>
                <a:cs typeface="Tahoma"/>
              </a:rPr>
              <a:t>déontologique </a:t>
            </a:r>
            <a:r>
              <a:rPr lang="fr-FR" dirty="0">
                <a:latin typeface="Tahoma"/>
                <a:cs typeface="Tahoma"/>
              </a:rPr>
              <a:t>: une action sera éthique selon des </a:t>
            </a:r>
            <a:r>
              <a:rPr lang="fr-FR" dirty="0" smtClean="0">
                <a:latin typeface="Tahoma"/>
                <a:cs typeface="Tahoma"/>
              </a:rPr>
              <a:t>principes;</a:t>
            </a:r>
          </a:p>
          <a:p>
            <a:pPr algn="just">
              <a:buFont typeface="Wingdings" charset="2"/>
              <a:buChar char="Ø"/>
            </a:pPr>
            <a:r>
              <a:rPr lang="fr-FR" b="1" dirty="0" smtClean="0">
                <a:solidFill>
                  <a:srgbClr val="FF0000"/>
                </a:solidFill>
                <a:latin typeface="Tahoma"/>
                <a:cs typeface="Tahoma"/>
              </a:rPr>
              <a:t>L’éthique </a:t>
            </a:r>
            <a:r>
              <a:rPr lang="fr-FR" b="1" dirty="0" err="1" smtClean="0">
                <a:solidFill>
                  <a:srgbClr val="FF0000"/>
                </a:solidFill>
                <a:latin typeface="Tahoma"/>
                <a:cs typeface="Tahoma"/>
              </a:rPr>
              <a:t>conséquentialiste</a:t>
            </a:r>
            <a:r>
              <a:rPr lang="fr-FR" b="1" dirty="0" smtClean="0">
                <a:solidFill>
                  <a:srgbClr val="FF0000"/>
                </a:solidFill>
                <a:latin typeface="Tahoma"/>
                <a:cs typeface="Tahoma"/>
              </a:rPr>
              <a:t> </a:t>
            </a:r>
            <a:r>
              <a:rPr lang="fr-FR" dirty="0" smtClean="0">
                <a:latin typeface="Tahoma"/>
                <a:cs typeface="Tahoma"/>
              </a:rPr>
              <a:t>: </a:t>
            </a:r>
            <a:r>
              <a:rPr lang="fr-FR" dirty="0">
                <a:latin typeface="Tahoma"/>
                <a:cs typeface="Tahoma"/>
              </a:rPr>
              <a:t>une action sera éthique selon ses </a:t>
            </a:r>
            <a:r>
              <a:rPr lang="fr-FR" dirty="0" smtClean="0">
                <a:latin typeface="Tahoma"/>
                <a:cs typeface="Tahoma"/>
              </a:rPr>
              <a:t>conséquence;</a:t>
            </a:r>
          </a:p>
          <a:p>
            <a:pPr algn="just">
              <a:buFont typeface="Wingdings" charset="2"/>
              <a:buChar char="Ø"/>
            </a:pPr>
            <a:r>
              <a:rPr lang="fr-FR" dirty="0" smtClean="0">
                <a:latin typeface="Tahoma"/>
                <a:cs typeface="Tahoma"/>
              </a:rPr>
              <a:t> </a:t>
            </a:r>
            <a:r>
              <a:rPr lang="fr-FR" b="1" dirty="0" smtClean="0">
                <a:solidFill>
                  <a:srgbClr val="FF0000"/>
                </a:solidFill>
                <a:latin typeface="Tahoma"/>
                <a:cs typeface="Tahoma"/>
              </a:rPr>
              <a:t>L’éthique </a:t>
            </a:r>
            <a:r>
              <a:rPr lang="fr-FR" b="1" dirty="0">
                <a:solidFill>
                  <a:srgbClr val="FF0000"/>
                </a:solidFill>
                <a:latin typeface="Tahoma"/>
                <a:cs typeface="Tahoma"/>
              </a:rPr>
              <a:t>des vertus </a:t>
            </a:r>
            <a:r>
              <a:rPr lang="fr-FR" dirty="0">
                <a:latin typeface="Tahoma"/>
                <a:cs typeface="Tahoma"/>
              </a:rPr>
              <a:t>: une action sera éthique selon ses </a:t>
            </a:r>
            <a:r>
              <a:rPr lang="fr-FR" dirty="0" smtClean="0">
                <a:latin typeface="Tahoma"/>
                <a:cs typeface="Tahoma"/>
              </a:rPr>
              <a:t>intentions;</a:t>
            </a:r>
            <a:endParaRPr lang="fr-FR" dirty="0">
              <a:latin typeface="Tahoma"/>
              <a:cs typeface="Tahoma"/>
            </a:endParaRPr>
          </a:p>
          <a:p>
            <a:pPr algn="just">
              <a:buFont typeface="Wingdings" charset="2"/>
              <a:buChar char="Ø"/>
            </a:pPr>
            <a:r>
              <a:rPr lang="fr-FR" b="1" dirty="0" smtClean="0">
                <a:solidFill>
                  <a:srgbClr val="FF0000"/>
                </a:solidFill>
                <a:latin typeface="Tahoma"/>
                <a:cs typeface="Tahoma"/>
              </a:rPr>
              <a:t>L’éthique </a:t>
            </a:r>
            <a:r>
              <a:rPr lang="fr-FR" b="1" dirty="0">
                <a:solidFill>
                  <a:srgbClr val="FF0000"/>
                </a:solidFill>
                <a:latin typeface="Tahoma"/>
                <a:cs typeface="Tahoma"/>
              </a:rPr>
              <a:t>de la discussion </a:t>
            </a:r>
            <a:r>
              <a:rPr lang="fr-FR" dirty="0">
                <a:latin typeface="Tahoma"/>
                <a:cs typeface="Tahoma"/>
              </a:rPr>
              <a:t>: une action sera éthique selon le consensus établi.</a:t>
            </a:r>
          </a:p>
          <a:p>
            <a:pPr marL="0" indent="0" algn="just">
              <a:buNone/>
            </a:pPr>
            <a:endParaRPr lang="fr-FR" dirty="0" smtClean="0">
              <a:latin typeface="Tahoma"/>
              <a:ea typeface="Tahoma" panose="020B0604030504040204" pitchFamily="34" charset="0"/>
              <a:cs typeface="Tahoma"/>
            </a:endParaRPr>
          </a:p>
        </p:txBody>
      </p:sp>
    </p:spTree>
    <p:extLst>
      <p:ext uri="{BB962C8B-B14F-4D97-AF65-F5344CB8AC3E}">
        <p14:creationId xmlns:p14="http://schemas.microsoft.com/office/powerpoint/2010/main" val="11862768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11574" y="92079"/>
            <a:ext cx="12191999" cy="673100"/>
          </a:xfrm>
        </p:spPr>
        <p:txBody>
          <a:bodyPr>
            <a:noAutofit/>
          </a:bodyPr>
          <a:lstStyle/>
          <a:p>
            <a:pPr algn="ctr"/>
            <a:r>
              <a:rPr lang="fr-FR" sz="33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I</a:t>
            </a:r>
            <a:r>
              <a:rPr lang="fr-FR" sz="33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 (suite)</a:t>
            </a:r>
            <a:endParaRPr lang="en-US" sz="33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p:cNvSpPr>
            <a:spLocks noGrp="1"/>
          </p:cNvSpPr>
          <p:nvPr>
            <p:ph type="sldNum" sz="quarter" idx="12"/>
          </p:nvPr>
        </p:nvSpPr>
        <p:spPr>
          <a:xfrm>
            <a:off x="9363323" y="6525303"/>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800" b="0" i="0" u="none" strike="noStrike" kern="1200" cap="none" spc="0" normalizeH="0" baseline="0" noProof="0" smtClean="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Espace réservé du contenu 1"/>
          <p:cNvSpPr>
            <a:spLocks noGrp="1"/>
          </p:cNvSpPr>
          <p:nvPr>
            <p:ph idx="1"/>
          </p:nvPr>
        </p:nvSpPr>
        <p:spPr>
          <a:xfrm>
            <a:off x="11574" y="949124"/>
            <a:ext cx="12180426" cy="5908876"/>
          </a:xfrm>
          <a:ln>
            <a:solidFill>
              <a:schemeClr val="bg1"/>
            </a:solidFill>
          </a:ln>
        </p:spPr>
        <p:txBody>
          <a:bodyPr>
            <a:normAutofit fontScale="92500" lnSpcReduction="10000"/>
          </a:bodyPr>
          <a:lstStyle/>
          <a:p>
            <a:pPr algn="just">
              <a:buFont typeface="Wingdings" charset="0"/>
              <a:buChar char="u"/>
            </a:pPr>
            <a:r>
              <a:rPr lang="fr-FR" dirty="0">
                <a:latin typeface="Tahoma"/>
                <a:cs typeface="Tahoma"/>
              </a:rPr>
              <a:t>Il existe différentes formes d</a:t>
            </a:r>
            <a:r>
              <a:rPr lang="ja-JP" altLang="fr-FR" dirty="0">
                <a:latin typeface="Tahoma"/>
                <a:cs typeface="Tahoma"/>
              </a:rPr>
              <a:t>’</a:t>
            </a:r>
            <a:r>
              <a:rPr lang="fr-FR" altLang="ja-JP" dirty="0">
                <a:latin typeface="Tahoma"/>
                <a:cs typeface="Tahoma"/>
              </a:rPr>
              <a:t>éthique qui se distinguent par leur degré de généralité:</a:t>
            </a:r>
          </a:p>
          <a:p>
            <a:pPr algn="just">
              <a:buFont typeface="Wingdings" charset="0"/>
              <a:buChar char="u"/>
            </a:pPr>
            <a:endParaRPr lang="fr-FR" dirty="0">
              <a:latin typeface="Tahoma"/>
              <a:cs typeface="Tahoma"/>
            </a:endParaRPr>
          </a:p>
          <a:p>
            <a:pPr algn="just">
              <a:buFont typeface="Wingdings" charset="0"/>
              <a:buChar char="u"/>
            </a:pPr>
            <a:r>
              <a:rPr lang="fr-FR" altLang="ja-JP" b="1" dirty="0">
                <a:solidFill>
                  <a:srgbClr val="FF0000"/>
                </a:solidFill>
                <a:latin typeface="Tahoma"/>
                <a:cs typeface="Tahoma"/>
              </a:rPr>
              <a:t>L</a:t>
            </a:r>
            <a:r>
              <a:rPr lang="ja-JP" altLang="fr-FR" b="1" dirty="0">
                <a:solidFill>
                  <a:srgbClr val="FF0000"/>
                </a:solidFill>
                <a:latin typeface="Tahoma"/>
                <a:cs typeface="Tahoma"/>
              </a:rPr>
              <a:t>’</a:t>
            </a:r>
            <a:r>
              <a:rPr lang="fr-FR" altLang="ja-JP" b="1" dirty="0">
                <a:solidFill>
                  <a:srgbClr val="FF0000"/>
                </a:solidFill>
                <a:latin typeface="Tahoma"/>
                <a:cs typeface="Tahoma"/>
              </a:rPr>
              <a:t>éthique appliquée </a:t>
            </a:r>
            <a:r>
              <a:rPr lang="fr-FR" altLang="ja-JP" dirty="0">
                <a:latin typeface="Tahoma"/>
                <a:cs typeface="Tahoma"/>
              </a:rPr>
              <a:t>par exemple ne possède pas le degré de généralité de l</a:t>
            </a:r>
            <a:r>
              <a:rPr lang="ja-JP" altLang="fr-FR" dirty="0">
                <a:latin typeface="Tahoma"/>
                <a:cs typeface="Tahoma"/>
              </a:rPr>
              <a:t>’</a:t>
            </a:r>
            <a:r>
              <a:rPr lang="fr-FR" altLang="ja-JP" dirty="0">
                <a:latin typeface="Tahoma"/>
                <a:cs typeface="Tahoma"/>
              </a:rPr>
              <a:t>éthique générale. </a:t>
            </a:r>
          </a:p>
          <a:p>
            <a:pPr algn="just"/>
            <a:endParaRPr lang="fr-FR" dirty="0">
              <a:latin typeface="Tahoma"/>
              <a:cs typeface="Tahoma"/>
            </a:endParaRPr>
          </a:p>
          <a:p>
            <a:pPr algn="just">
              <a:buFont typeface="Wingdings" charset="0"/>
              <a:buChar char="u"/>
            </a:pPr>
            <a:r>
              <a:rPr lang="fr-FR" b="1" dirty="0">
                <a:solidFill>
                  <a:srgbClr val="FF0000"/>
                </a:solidFill>
                <a:latin typeface="Tahoma"/>
                <a:cs typeface="Tahoma"/>
              </a:rPr>
              <a:t>L’éthique par leur objet</a:t>
            </a:r>
            <a:r>
              <a:rPr lang="fr-FR" dirty="0">
                <a:latin typeface="Tahoma"/>
                <a:cs typeface="Tahoma"/>
              </a:rPr>
              <a:t>: comme la </a:t>
            </a:r>
            <a:r>
              <a:rPr lang="fr-FR" dirty="0">
                <a:solidFill>
                  <a:srgbClr val="FF0000"/>
                </a:solidFill>
                <a:latin typeface="Tahoma"/>
                <a:cs typeface="Tahoma"/>
              </a:rPr>
              <a:t>bioéthique</a:t>
            </a:r>
            <a:r>
              <a:rPr lang="fr-FR" dirty="0">
                <a:latin typeface="Tahoma"/>
                <a:cs typeface="Tahoma"/>
              </a:rPr>
              <a:t>, </a:t>
            </a:r>
            <a:r>
              <a:rPr lang="fr-FR" dirty="0">
                <a:solidFill>
                  <a:srgbClr val="FF0000"/>
                </a:solidFill>
                <a:latin typeface="Tahoma"/>
                <a:cs typeface="Tahoma"/>
              </a:rPr>
              <a:t>l</a:t>
            </a:r>
            <a:r>
              <a:rPr lang="ja-JP" altLang="fr-FR" dirty="0">
                <a:solidFill>
                  <a:srgbClr val="FF0000"/>
                </a:solidFill>
                <a:latin typeface="Tahoma"/>
                <a:cs typeface="Tahoma"/>
              </a:rPr>
              <a:t>’</a:t>
            </a:r>
            <a:r>
              <a:rPr lang="fr-FR" altLang="ja-JP" dirty="0">
                <a:solidFill>
                  <a:srgbClr val="FF0000"/>
                </a:solidFill>
                <a:latin typeface="Tahoma"/>
                <a:cs typeface="Tahoma"/>
              </a:rPr>
              <a:t>éthique de l'environnement</a:t>
            </a:r>
            <a:r>
              <a:rPr lang="fr-FR" altLang="ja-JP" dirty="0">
                <a:latin typeface="Tahoma"/>
                <a:cs typeface="Tahoma"/>
              </a:rPr>
              <a:t>, </a:t>
            </a:r>
            <a:r>
              <a:rPr lang="fr-FR" altLang="ja-JP" dirty="0">
                <a:solidFill>
                  <a:srgbClr val="FF0000"/>
                </a:solidFill>
                <a:latin typeface="Tahoma"/>
                <a:cs typeface="Tahoma"/>
              </a:rPr>
              <a:t>éthique des affaires ou l</a:t>
            </a:r>
            <a:r>
              <a:rPr lang="ja-JP" altLang="fr-FR" dirty="0">
                <a:solidFill>
                  <a:srgbClr val="FF0000"/>
                </a:solidFill>
                <a:latin typeface="Tahoma"/>
                <a:cs typeface="Tahoma"/>
              </a:rPr>
              <a:t>’</a:t>
            </a:r>
            <a:r>
              <a:rPr lang="fr-FR" altLang="ja-JP" dirty="0">
                <a:solidFill>
                  <a:srgbClr val="FF0000"/>
                </a:solidFill>
                <a:latin typeface="Tahoma"/>
                <a:cs typeface="Tahoma"/>
              </a:rPr>
              <a:t>éthique de l'informatique</a:t>
            </a:r>
            <a:r>
              <a:rPr lang="fr-FR" altLang="ja-JP" dirty="0">
                <a:latin typeface="Tahoma"/>
                <a:cs typeface="Tahoma"/>
              </a:rPr>
              <a:t>),.</a:t>
            </a:r>
          </a:p>
          <a:p>
            <a:pPr algn="just"/>
            <a:endParaRPr lang="fr-FR" dirty="0">
              <a:latin typeface="Tahoma"/>
              <a:cs typeface="Tahoma"/>
            </a:endParaRPr>
          </a:p>
          <a:p>
            <a:pPr algn="just">
              <a:buFont typeface="Wingdings" charset="0"/>
              <a:buChar char="u"/>
            </a:pPr>
            <a:r>
              <a:rPr lang="fr-FR" b="1" dirty="0">
                <a:solidFill>
                  <a:srgbClr val="FF0000"/>
                </a:solidFill>
                <a:latin typeface="Tahoma"/>
                <a:cs typeface="Tahoma"/>
              </a:rPr>
              <a:t>L’éthique par leur fondement culturel</a:t>
            </a:r>
            <a:r>
              <a:rPr lang="fr-FR" dirty="0">
                <a:latin typeface="Tahoma"/>
                <a:cs typeface="Tahoma"/>
              </a:rPr>
              <a:t>: qui peut être </a:t>
            </a:r>
            <a:r>
              <a:rPr lang="fr-FR" dirty="0">
                <a:solidFill>
                  <a:srgbClr val="FF0000"/>
                </a:solidFill>
                <a:latin typeface="Tahoma"/>
                <a:cs typeface="Tahoma"/>
              </a:rPr>
              <a:t>l</a:t>
            </a:r>
            <a:r>
              <a:rPr lang="ja-JP" altLang="fr-FR" dirty="0">
                <a:solidFill>
                  <a:srgbClr val="FF0000"/>
                </a:solidFill>
                <a:latin typeface="Tahoma"/>
                <a:cs typeface="Tahoma"/>
              </a:rPr>
              <a:t>’</a:t>
            </a:r>
            <a:r>
              <a:rPr lang="fr-FR" altLang="ja-JP" dirty="0">
                <a:solidFill>
                  <a:srgbClr val="FF0000"/>
                </a:solidFill>
                <a:latin typeface="Tahoma"/>
                <a:cs typeface="Tahoma"/>
              </a:rPr>
              <a:t>habitat</a:t>
            </a:r>
            <a:r>
              <a:rPr lang="fr-FR" altLang="ja-JP" dirty="0">
                <a:latin typeface="Tahoma"/>
                <a:cs typeface="Tahoma"/>
              </a:rPr>
              <a:t>, </a:t>
            </a:r>
            <a:r>
              <a:rPr lang="fr-FR" altLang="ja-JP" dirty="0">
                <a:solidFill>
                  <a:srgbClr val="FF0000"/>
                </a:solidFill>
                <a:latin typeface="Tahoma"/>
                <a:cs typeface="Tahoma"/>
              </a:rPr>
              <a:t>la religion</a:t>
            </a:r>
            <a:r>
              <a:rPr lang="fr-FR" altLang="ja-JP" dirty="0">
                <a:latin typeface="Tahoma"/>
                <a:cs typeface="Tahoma"/>
              </a:rPr>
              <a:t>, </a:t>
            </a:r>
            <a:r>
              <a:rPr lang="fr-FR" altLang="ja-JP" dirty="0">
                <a:solidFill>
                  <a:srgbClr val="FF0000"/>
                </a:solidFill>
                <a:latin typeface="Tahoma"/>
                <a:cs typeface="Tahoma"/>
              </a:rPr>
              <a:t>la tradition propre à un pays</a:t>
            </a:r>
            <a:r>
              <a:rPr lang="fr-FR" altLang="ja-JP" dirty="0">
                <a:latin typeface="Tahoma"/>
                <a:cs typeface="Tahoma"/>
              </a:rPr>
              <a:t>, </a:t>
            </a:r>
            <a:r>
              <a:rPr lang="fr-FR" altLang="ja-JP" dirty="0">
                <a:solidFill>
                  <a:srgbClr val="FF0000"/>
                </a:solidFill>
                <a:latin typeface="Tahoma"/>
                <a:cs typeface="Tahoma"/>
              </a:rPr>
              <a:t>à un groupe social ou un système idéologique</a:t>
            </a:r>
            <a:r>
              <a:rPr lang="fr-FR" altLang="ja-JP" dirty="0">
                <a:latin typeface="Tahoma"/>
                <a:cs typeface="Tahoma"/>
              </a:rPr>
              <a:t>). </a:t>
            </a:r>
          </a:p>
          <a:p>
            <a:pPr algn="just"/>
            <a:endParaRPr lang="fr-FR" dirty="0">
              <a:latin typeface="Tahoma"/>
              <a:cs typeface="Tahoma"/>
            </a:endParaRPr>
          </a:p>
          <a:p>
            <a:pPr algn="just">
              <a:buFont typeface="Wingdings" charset="0"/>
              <a:buChar char="u"/>
            </a:pPr>
            <a:r>
              <a:rPr lang="fr-FR" dirty="0">
                <a:latin typeface="Tahoma"/>
                <a:cs typeface="Tahoma"/>
              </a:rPr>
              <a:t>Dans tous les cas, </a:t>
            </a:r>
            <a:r>
              <a:rPr lang="fr-FR" b="1" dirty="0">
                <a:solidFill>
                  <a:srgbClr val="3366FF"/>
                </a:solidFill>
                <a:latin typeface="Tahoma"/>
                <a:cs typeface="Tahoma"/>
              </a:rPr>
              <a:t>l</a:t>
            </a:r>
            <a:r>
              <a:rPr lang="ja-JP" altLang="fr-FR" b="1" dirty="0">
                <a:solidFill>
                  <a:srgbClr val="3366FF"/>
                </a:solidFill>
                <a:latin typeface="Tahoma"/>
                <a:cs typeface="Tahoma"/>
              </a:rPr>
              <a:t>’</a:t>
            </a:r>
            <a:r>
              <a:rPr lang="fr-FR" altLang="ja-JP" b="1" dirty="0">
                <a:solidFill>
                  <a:srgbClr val="3366FF"/>
                </a:solidFill>
                <a:latin typeface="Tahoma"/>
                <a:cs typeface="Tahoma"/>
              </a:rPr>
              <a:t>éthique vise à répondre à la question « Comment agir au mieux ?</a:t>
            </a:r>
            <a:r>
              <a:rPr lang="fr-FR" altLang="ja-JP" dirty="0">
                <a:latin typeface="Tahoma"/>
                <a:cs typeface="Tahoma"/>
              </a:rPr>
              <a:t> ».</a:t>
            </a:r>
          </a:p>
          <a:p>
            <a:pPr marL="0" indent="0" algn="just">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715663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11574" y="92079"/>
            <a:ext cx="12191999" cy="673100"/>
          </a:xfrm>
        </p:spPr>
        <p:txBody>
          <a:bodyPr>
            <a:noAutofit/>
          </a:bodyPr>
          <a:lstStyle/>
          <a:p>
            <a:pPr algn="ctr"/>
            <a:r>
              <a:rPr lang="fr-FR" sz="33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I. </a:t>
            </a:r>
            <a:r>
              <a:rPr lang="fr-FR" sz="3300" b="1" dirty="0" smtClean="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(suite)</a:t>
            </a:r>
            <a:endParaRPr lang="en-US" sz="33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p:cNvSpPr>
            <a:spLocks noGrp="1"/>
          </p:cNvSpPr>
          <p:nvPr>
            <p:ph type="sldNum" sz="quarter" idx="12"/>
          </p:nvPr>
        </p:nvSpPr>
        <p:spPr>
          <a:xfrm>
            <a:off x="9363323" y="6525303"/>
            <a:ext cx="2743200" cy="2814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800" b="0" i="0" u="none" strike="noStrike" kern="1200" cap="none" spc="0" normalizeH="0" baseline="0" noProof="0" smtClean="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5769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Espace réservé du contenu 1"/>
          <p:cNvSpPr>
            <a:spLocks noGrp="1"/>
          </p:cNvSpPr>
          <p:nvPr>
            <p:ph idx="1"/>
          </p:nvPr>
        </p:nvSpPr>
        <p:spPr>
          <a:xfrm>
            <a:off x="11574" y="949124"/>
            <a:ext cx="12180426" cy="5908876"/>
          </a:xfrm>
          <a:ln>
            <a:solidFill>
              <a:schemeClr val="bg1"/>
            </a:solidFill>
          </a:ln>
        </p:spPr>
        <p:txBody>
          <a:bodyPr>
            <a:normAutofit fontScale="92500" lnSpcReduction="10000"/>
          </a:bodyPr>
          <a:lstStyle/>
          <a:p>
            <a:endParaRPr lang="fr-FR" dirty="0" smtClean="0"/>
          </a:p>
          <a:p>
            <a:pPr marL="0" indent="0" algn="ctr">
              <a:buNone/>
            </a:pPr>
            <a:r>
              <a:rPr lang="fr-FR" b="1" dirty="0">
                <a:latin typeface="Tahoma"/>
                <a:cs typeface="Tahoma"/>
              </a:rPr>
              <a:t>William Elvin</a:t>
            </a:r>
          </a:p>
          <a:p>
            <a:pPr algn="just"/>
            <a:endParaRPr lang="fr-FR" dirty="0">
              <a:latin typeface="Tahoma"/>
              <a:cs typeface="Tahoma"/>
            </a:endParaRPr>
          </a:p>
          <a:p>
            <a:pPr marL="0" indent="0" algn="just">
              <a:buNone/>
            </a:pPr>
            <a:r>
              <a:rPr lang="fr-FR" dirty="0" smtClean="0">
                <a:latin typeface="Tahoma"/>
                <a:cs typeface="Tahoma"/>
              </a:rPr>
              <a:t>«</a:t>
            </a:r>
            <a:r>
              <a:rPr lang="fr-FR" i="1" dirty="0" smtClean="0">
                <a:latin typeface="Tahoma"/>
                <a:cs typeface="Tahoma"/>
              </a:rPr>
              <a:t> </a:t>
            </a:r>
            <a:r>
              <a:rPr lang="fr-FR" i="1" dirty="0" smtClean="0">
                <a:solidFill>
                  <a:srgbClr val="FF0000"/>
                </a:solidFill>
                <a:latin typeface="Tahoma"/>
                <a:cs typeface="Tahoma"/>
              </a:rPr>
              <a:t>Instaurer </a:t>
            </a:r>
            <a:r>
              <a:rPr lang="fr-FR" i="1" dirty="0">
                <a:solidFill>
                  <a:srgbClr val="FF0000"/>
                </a:solidFill>
                <a:latin typeface="Tahoma"/>
                <a:cs typeface="Tahoma"/>
              </a:rPr>
              <a:t>un climat de confiance avec des objectifs </a:t>
            </a:r>
            <a:r>
              <a:rPr lang="fr-FR" i="1" dirty="0" smtClean="0">
                <a:solidFill>
                  <a:srgbClr val="FF0000"/>
                </a:solidFill>
                <a:latin typeface="Tahoma"/>
                <a:cs typeface="Tahoma"/>
              </a:rPr>
              <a:t>communs</a:t>
            </a:r>
            <a:r>
              <a:rPr lang="fr-FR" dirty="0" smtClean="0">
                <a:solidFill>
                  <a:srgbClr val="FF0000"/>
                </a:solidFill>
                <a:latin typeface="Tahoma"/>
                <a:cs typeface="Tahoma"/>
              </a:rPr>
              <a:t> </a:t>
            </a:r>
            <a:r>
              <a:rPr lang="fr-FR" dirty="0" smtClean="0">
                <a:latin typeface="Tahoma"/>
                <a:cs typeface="Tahoma"/>
              </a:rPr>
              <a:t>».</a:t>
            </a:r>
          </a:p>
          <a:p>
            <a:pPr marL="0" indent="0" algn="just">
              <a:buNone/>
            </a:pPr>
            <a:endParaRPr lang="fr-FR" dirty="0" smtClean="0">
              <a:latin typeface="Tahoma"/>
              <a:cs typeface="Tahoma"/>
            </a:endParaRPr>
          </a:p>
          <a:p>
            <a:pPr marL="0" indent="0" algn="ctr">
              <a:buNone/>
            </a:pPr>
            <a:r>
              <a:rPr lang="fr-FR" b="1" dirty="0">
                <a:latin typeface="Tahoma"/>
                <a:cs typeface="Tahoma"/>
              </a:rPr>
              <a:t>Stéphane </a:t>
            </a:r>
            <a:r>
              <a:rPr lang="fr-FR" b="1" dirty="0" err="1" smtClean="0">
                <a:latin typeface="Tahoma"/>
                <a:cs typeface="Tahoma"/>
              </a:rPr>
              <a:t>Ternot</a:t>
            </a:r>
            <a:endParaRPr lang="fr-FR" dirty="0">
              <a:latin typeface="Tahoma"/>
              <a:cs typeface="Tahoma"/>
            </a:endParaRPr>
          </a:p>
          <a:p>
            <a:pPr marL="0" indent="0" algn="just">
              <a:buNone/>
            </a:pPr>
            <a:r>
              <a:rPr lang="fr-FR" dirty="0" smtClean="0">
                <a:latin typeface="Tahoma"/>
                <a:cs typeface="Tahoma"/>
              </a:rPr>
              <a:t>« </a:t>
            </a:r>
            <a:r>
              <a:rPr lang="fr-FR" b="1" i="1" dirty="0" smtClean="0">
                <a:solidFill>
                  <a:srgbClr val="FF0000"/>
                </a:solidFill>
                <a:latin typeface="Tahoma"/>
                <a:cs typeface="Tahoma"/>
              </a:rPr>
              <a:t>On </a:t>
            </a:r>
            <a:r>
              <a:rPr lang="fr-FR" b="1" i="1" dirty="0">
                <a:solidFill>
                  <a:srgbClr val="FF0000"/>
                </a:solidFill>
                <a:latin typeface="Tahoma"/>
                <a:cs typeface="Tahoma"/>
              </a:rPr>
              <a:t>a des droits et des devoirs et il faut qu’on fasse attention à être en capacité de justifier ce qu’il est possible de faire à base </a:t>
            </a:r>
            <a:r>
              <a:rPr lang="fr-FR" b="1" i="1" dirty="0" smtClean="0">
                <a:solidFill>
                  <a:srgbClr val="FF0000"/>
                </a:solidFill>
                <a:latin typeface="Tahoma"/>
                <a:cs typeface="Tahoma"/>
              </a:rPr>
              <a:t>d’Intelligence Artificielle</a:t>
            </a:r>
            <a:r>
              <a:rPr lang="fr-FR" dirty="0" smtClean="0">
                <a:latin typeface="Tahoma"/>
                <a:cs typeface="Tahoma"/>
              </a:rPr>
              <a:t> »</a:t>
            </a:r>
            <a:endParaRPr lang="fr-FR" dirty="0">
              <a:latin typeface="Tahoma"/>
              <a:cs typeface="Tahoma"/>
            </a:endParaRPr>
          </a:p>
          <a:p>
            <a:pPr marL="0" indent="0" algn="just">
              <a:buNone/>
            </a:pPr>
            <a:endParaRPr lang="en-US" dirty="0" smtClean="0">
              <a:latin typeface="Tahoma"/>
              <a:ea typeface="Tahoma" panose="020B0604030504040204" pitchFamily="34" charset="0"/>
              <a:cs typeface="Tahoma"/>
            </a:endParaRPr>
          </a:p>
          <a:p>
            <a:pPr marL="0" indent="0" algn="just">
              <a:buNone/>
            </a:pPr>
            <a:r>
              <a:rPr lang="fr-FR" dirty="0">
                <a:latin typeface="Tahoma"/>
                <a:cs typeface="Tahoma"/>
              </a:rPr>
              <a:t>L’éthique devient aujourd’hui une étape primordiale pour rassurer le client d’un projet d’IA, mais aussi tous acteurs concernés. Dans ce sens, le GPAI (Global </a:t>
            </a:r>
            <a:r>
              <a:rPr lang="fr-FR" dirty="0" err="1">
                <a:latin typeface="Tahoma"/>
                <a:cs typeface="Tahoma"/>
              </a:rPr>
              <a:t>Partnership</a:t>
            </a:r>
            <a:r>
              <a:rPr lang="fr-FR" dirty="0">
                <a:latin typeface="Tahoma"/>
                <a:cs typeface="Tahoma"/>
              </a:rPr>
              <a:t> on </a:t>
            </a:r>
            <a:r>
              <a:rPr lang="fr-FR" dirty="0" err="1">
                <a:latin typeface="Tahoma"/>
                <a:cs typeface="Tahoma"/>
              </a:rPr>
              <a:t>Artificial</a:t>
            </a:r>
            <a:r>
              <a:rPr lang="fr-FR" dirty="0">
                <a:latin typeface="Tahoma"/>
                <a:cs typeface="Tahoma"/>
              </a:rPr>
              <a:t> Intelligence), un groupe de travail international à l’initiative du Canada et de la France, a vu le jour en juin 2020, avec pour objectif de construire une réflexion mondiale sur une IA responsable.</a:t>
            </a:r>
          </a:p>
          <a:p>
            <a:pPr marL="0" indent="0" algn="just">
              <a:buNone/>
            </a:pPr>
            <a:endParaRPr lang="en-US" dirty="0">
              <a:latin typeface="Tahoma"/>
              <a:ea typeface="Tahoma" panose="020B0604030504040204" pitchFamily="34" charset="0"/>
              <a:cs typeface="Tahoma"/>
            </a:endParaRPr>
          </a:p>
        </p:txBody>
      </p:sp>
    </p:spTree>
    <p:extLst>
      <p:ext uri="{BB962C8B-B14F-4D97-AF65-F5344CB8AC3E}">
        <p14:creationId xmlns:p14="http://schemas.microsoft.com/office/powerpoint/2010/main" val="35286740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5115" y="1425678"/>
            <a:ext cx="11570273" cy="5030986"/>
          </a:xfrm>
        </p:spPr>
        <p:txBody>
          <a:bodyPr>
            <a:normAutofit fontScale="92500" lnSpcReduction="10000"/>
          </a:bodyPr>
          <a:lstStyle/>
          <a:p>
            <a:pPr algn="just">
              <a:buFont typeface="Wingdings" charset="2"/>
              <a:buChar char="²"/>
            </a:pPr>
            <a:r>
              <a:rPr lang="fr-FR" b="1" dirty="0" smtClean="0">
                <a:solidFill>
                  <a:srgbClr val="FF0000"/>
                </a:solidFill>
                <a:latin typeface="Tahoma"/>
                <a:cs typeface="Tahoma"/>
              </a:rPr>
              <a:t>Pour Mc </a:t>
            </a:r>
            <a:r>
              <a:rPr lang="fr-FR" b="1" dirty="0" err="1" smtClean="0">
                <a:solidFill>
                  <a:srgbClr val="FF0000"/>
                </a:solidFill>
                <a:latin typeface="Tahoma"/>
                <a:cs typeface="Tahoma"/>
              </a:rPr>
              <a:t>Carthy</a:t>
            </a:r>
            <a:r>
              <a:rPr lang="fr-FR" b="1" dirty="0">
                <a:solidFill>
                  <a:srgbClr val="FF0000"/>
                </a:solidFill>
                <a:latin typeface="Tahoma"/>
                <a:cs typeface="Tahoma"/>
              </a:rPr>
              <a:t>, </a:t>
            </a:r>
            <a:r>
              <a:rPr lang="fr-FR" b="1" dirty="0" smtClean="0">
                <a:solidFill>
                  <a:srgbClr val="FF0000"/>
                </a:solidFill>
                <a:latin typeface="Tahoma"/>
                <a:cs typeface="Tahoma"/>
              </a:rPr>
              <a:t>1998</a:t>
            </a:r>
            <a:r>
              <a:rPr lang="fr-FR" dirty="0" smtClean="0">
                <a:latin typeface="Tahoma"/>
                <a:cs typeface="Tahoma"/>
              </a:rPr>
              <a:t>:  Le </a:t>
            </a:r>
            <a:r>
              <a:rPr lang="fr-FR" dirty="0">
                <a:latin typeface="Tahoma"/>
                <a:cs typeface="Tahoma"/>
              </a:rPr>
              <a:t>terme désigne </a:t>
            </a:r>
            <a:r>
              <a:rPr lang="fr-FR" i="1" dirty="0">
                <a:solidFill>
                  <a:srgbClr val="FF0000"/>
                </a:solidFill>
                <a:latin typeface="Tahoma"/>
                <a:cs typeface="Tahoma"/>
              </a:rPr>
              <a:t>généralement le domaine qui s’intéresse à l’étude et au design de machines </a:t>
            </a:r>
            <a:r>
              <a:rPr lang="fr-FR" i="1" dirty="0" smtClean="0">
                <a:solidFill>
                  <a:srgbClr val="FF0000"/>
                </a:solidFill>
                <a:latin typeface="Tahoma"/>
                <a:cs typeface="Tahoma"/>
              </a:rPr>
              <a:t>intelligentes</a:t>
            </a:r>
            <a:r>
              <a:rPr lang="fr-FR" dirty="0" smtClean="0">
                <a:latin typeface="Tahoma"/>
                <a:cs typeface="Tahoma"/>
              </a:rPr>
              <a:t>; </a:t>
            </a:r>
          </a:p>
          <a:p>
            <a:pPr algn="just">
              <a:buFont typeface="Wingdings" charset="2"/>
              <a:buChar char="²"/>
            </a:pPr>
            <a:endParaRPr lang="fr-FR" dirty="0" smtClean="0">
              <a:latin typeface="Tahoma"/>
              <a:cs typeface="Tahoma"/>
            </a:endParaRPr>
          </a:p>
          <a:p>
            <a:pPr algn="just">
              <a:buFont typeface="Wingdings" charset="2"/>
              <a:buChar char="²"/>
            </a:pPr>
            <a:r>
              <a:rPr lang="fr-FR" dirty="0" smtClean="0">
                <a:latin typeface="Tahoma"/>
                <a:cs typeface="Tahoma"/>
              </a:rPr>
              <a:t>Ces </a:t>
            </a:r>
            <a:r>
              <a:rPr lang="fr-FR" dirty="0">
                <a:latin typeface="Tahoma"/>
                <a:cs typeface="Tahoma"/>
              </a:rPr>
              <a:t>machines sont parfois appelées </a:t>
            </a:r>
            <a:r>
              <a:rPr lang="fr-FR" dirty="0" err="1">
                <a:latin typeface="Tahoma"/>
                <a:cs typeface="Tahoma"/>
              </a:rPr>
              <a:t>Autonomous</a:t>
            </a:r>
            <a:r>
              <a:rPr lang="fr-FR" dirty="0">
                <a:latin typeface="Tahoma"/>
                <a:cs typeface="Tahoma"/>
              </a:rPr>
              <a:t> Intelligent </a:t>
            </a:r>
            <a:r>
              <a:rPr lang="fr-FR" dirty="0" err="1">
                <a:latin typeface="Tahoma"/>
                <a:cs typeface="Tahoma"/>
              </a:rPr>
              <a:t>Systems</a:t>
            </a:r>
            <a:r>
              <a:rPr lang="fr-FR" dirty="0">
                <a:latin typeface="Tahoma"/>
                <a:cs typeface="Tahoma"/>
              </a:rPr>
              <a:t> (AIS) (IEEE, 2017), peuvent être des </a:t>
            </a:r>
            <a:r>
              <a:rPr lang="fr-FR" dirty="0" smtClean="0">
                <a:latin typeface="Tahoma"/>
                <a:cs typeface="Tahoma"/>
              </a:rPr>
              <a:t>robots.</a:t>
            </a:r>
          </a:p>
          <a:p>
            <a:pPr marL="0" indent="0" algn="just">
              <a:buNone/>
            </a:pPr>
            <a:endParaRPr lang="fr-FR" dirty="0" smtClean="0">
              <a:latin typeface="Tahoma"/>
              <a:cs typeface="Tahoma"/>
            </a:endParaRPr>
          </a:p>
          <a:p>
            <a:pPr algn="just">
              <a:buFont typeface="Wingdings" charset="2"/>
              <a:buChar char="²"/>
            </a:pPr>
            <a:r>
              <a:rPr lang="fr-FR" dirty="0" smtClean="0">
                <a:latin typeface="Tahoma"/>
                <a:cs typeface="Tahoma"/>
              </a:rPr>
              <a:t>Selon </a:t>
            </a:r>
            <a:r>
              <a:rPr lang="fr-FR" b="1" i="1" dirty="0" err="1" smtClean="0">
                <a:solidFill>
                  <a:srgbClr val="FF0000"/>
                </a:solidFill>
                <a:latin typeface="Tahoma"/>
                <a:cs typeface="Tahoma"/>
              </a:rPr>
              <a:t>Luxton</a:t>
            </a:r>
            <a:r>
              <a:rPr lang="fr-FR" b="1" i="1" dirty="0">
                <a:solidFill>
                  <a:srgbClr val="FF0000"/>
                </a:solidFill>
                <a:latin typeface="Tahoma"/>
                <a:cs typeface="Tahoma"/>
              </a:rPr>
              <a:t>, 2015, p. </a:t>
            </a:r>
            <a:r>
              <a:rPr lang="fr-FR" b="1" i="1" dirty="0" smtClean="0">
                <a:solidFill>
                  <a:srgbClr val="FF0000"/>
                </a:solidFill>
                <a:latin typeface="Tahoma"/>
                <a:cs typeface="Tahoma"/>
              </a:rPr>
              <a:t>2</a:t>
            </a:r>
            <a:r>
              <a:rPr lang="fr-FR" i="1" dirty="0" smtClean="0">
                <a:latin typeface="Tahoma"/>
                <a:cs typeface="Tahoma"/>
              </a:rPr>
              <a:t>,</a:t>
            </a:r>
            <a:r>
              <a:rPr lang="fr-FR" dirty="0" smtClean="0">
                <a:latin typeface="Tahoma"/>
                <a:cs typeface="Tahoma"/>
              </a:rPr>
              <a:t> son </a:t>
            </a:r>
            <a:r>
              <a:rPr lang="fr-FR" dirty="0">
                <a:latin typeface="Tahoma"/>
                <a:cs typeface="Tahoma"/>
              </a:rPr>
              <a:t>but est de « </a:t>
            </a:r>
            <a:r>
              <a:rPr lang="fr-FR" i="1" dirty="0">
                <a:solidFill>
                  <a:srgbClr val="FF0000"/>
                </a:solidFill>
                <a:latin typeface="Tahoma"/>
                <a:cs typeface="Tahoma"/>
              </a:rPr>
              <a:t>construire des machines qui sont capables de réaliser des tâches que nous définirons comme requérant de l’intelligence » Exemple : le raisonnement, l’apprentissage, la planification la résolution de problème et la perception </a:t>
            </a:r>
            <a:r>
              <a:rPr lang="fr-FR" i="1" dirty="0" smtClean="0">
                <a:solidFill>
                  <a:srgbClr val="FF0000"/>
                </a:solidFill>
                <a:latin typeface="Tahoma"/>
                <a:cs typeface="Tahoma"/>
              </a:rPr>
              <a:t>()</a:t>
            </a:r>
            <a:r>
              <a:rPr lang="fr-FR" i="1" dirty="0" smtClean="0">
                <a:latin typeface="Tahoma"/>
                <a:cs typeface="Tahoma"/>
              </a:rPr>
              <a:t>.</a:t>
            </a:r>
          </a:p>
          <a:p>
            <a:pPr algn="just">
              <a:buFont typeface="Wingdings" charset="2"/>
              <a:buChar char="²"/>
            </a:pPr>
            <a:endParaRPr lang="fr-FR" i="1" dirty="0" smtClean="0">
              <a:latin typeface="Tahoma"/>
              <a:cs typeface="Tahoma"/>
            </a:endParaRPr>
          </a:p>
          <a:p>
            <a:pPr algn="just">
              <a:buFont typeface="Wingdings" charset="2"/>
              <a:buChar char="²"/>
            </a:pPr>
            <a:r>
              <a:rPr lang="fr-FR" b="1" dirty="0" smtClean="0">
                <a:latin typeface="Tahoma"/>
                <a:cs typeface="Tahoma"/>
              </a:rPr>
              <a:t>Quelques </a:t>
            </a:r>
            <a:r>
              <a:rPr lang="fr-FR" b="1" dirty="0">
                <a:latin typeface="Tahoma"/>
                <a:cs typeface="Tahoma"/>
              </a:rPr>
              <a:t>techniques : </a:t>
            </a:r>
            <a:r>
              <a:rPr lang="fr-FR" b="1" dirty="0">
                <a:solidFill>
                  <a:srgbClr val="FF0000"/>
                </a:solidFill>
                <a:latin typeface="Tahoma"/>
                <a:cs typeface="Tahoma"/>
              </a:rPr>
              <a:t>réseaux neuronaux, </a:t>
            </a:r>
            <a:r>
              <a:rPr lang="fr-FR" b="1" dirty="0" err="1">
                <a:solidFill>
                  <a:srgbClr val="FF0000"/>
                </a:solidFill>
                <a:latin typeface="Tahoma"/>
                <a:cs typeface="Tahoma"/>
              </a:rPr>
              <a:t>deep</a:t>
            </a:r>
            <a:r>
              <a:rPr lang="fr-FR" b="1" dirty="0">
                <a:solidFill>
                  <a:srgbClr val="FF0000"/>
                </a:solidFill>
                <a:latin typeface="Tahoma"/>
                <a:cs typeface="Tahoma"/>
              </a:rPr>
              <a:t> </a:t>
            </a:r>
            <a:r>
              <a:rPr lang="fr-FR" b="1" dirty="0" err="1">
                <a:solidFill>
                  <a:srgbClr val="FF0000"/>
                </a:solidFill>
                <a:latin typeface="Tahoma"/>
                <a:cs typeface="Tahoma"/>
              </a:rPr>
              <a:t>learning</a:t>
            </a:r>
            <a:r>
              <a:rPr lang="fr-FR" b="1" dirty="0">
                <a:solidFill>
                  <a:srgbClr val="FF0000"/>
                </a:solidFill>
                <a:latin typeface="Tahoma"/>
                <a:cs typeface="Tahoma"/>
              </a:rPr>
              <a:t>, les algorithmes automatiques de classification</a:t>
            </a:r>
          </a:p>
          <a:p>
            <a:pPr algn="just"/>
            <a:endParaRPr lang="fr-FR" dirty="0">
              <a:latin typeface="Tahoma"/>
              <a:cs typeface="Tahoma"/>
            </a:endParaRPr>
          </a:p>
        </p:txBody>
      </p:sp>
      <p:sp>
        <p:nvSpPr>
          <p:cNvPr id="3" name="Titre 2"/>
          <p:cNvSpPr>
            <a:spLocks noGrp="1"/>
          </p:cNvSpPr>
          <p:nvPr>
            <p:ph type="title"/>
          </p:nvPr>
        </p:nvSpPr>
        <p:spPr>
          <a:xfrm>
            <a:off x="838200" y="244372"/>
            <a:ext cx="10515600" cy="919944"/>
          </a:xfrm>
        </p:spPr>
        <p:txBody>
          <a:bodyPr>
            <a:normAutofit fontScale="90000"/>
          </a:bodyPr>
          <a:lstStyle/>
          <a:p>
            <a:pPr algn="ctr"/>
            <a:r>
              <a:rPr lang="fr-FR" sz="3200" b="1" dirty="0" smtClean="0">
                <a:latin typeface="Tahoma"/>
                <a:cs typeface="Tahoma"/>
              </a:rPr>
              <a:t>QU’EN EST IL DE L’ITELLIGENCE ARTIFICIELLE?</a:t>
            </a:r>
            <a:br>
              <a:rPr lang="fr-FR" sz="3200" b="1" dirty="0" smtClean="0">
                <a:latin typeface="Tahoma"/>
                <a:cs typeface="Tahoma"/>
              </a:rPr>
            </a:br>
            <a:r>
              <a:rPr lang="fr-FR" sz="3200" b="1" dirty="0" smtClean="0">
                <a:latin typeface="Tahoma"/>
                <a:cs typeface="Tahoma"/>
              </a:rPr>
              <a:t>UNE DÉFINITION AUX RELENTS ÉPISTÉMOLOGIQUES</a:t>
            </a:r>
            <a:endParaRPr lang="fr-FR" sz="3200" b="1" dirty="0">
              <a:latin typeface="Tahoma"/>
              <a:cs typeface="Tahoma"/>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075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4014" y="1425678"/>
            <a:ext cx="11159786" cy="5225038"/>
          </a:xfrm>
        </p:spPr>
        <p:txBody>
          <a:bodyPr>
            <a:normAutofit fontScale="62500" lnSpcReduction="20000"/>
          </a:bodyPr>
          <a:lstStyle/>
          <a:p>
            <a:pPr algn="just">
              <a:buFont typeface="Wingdings" charset="2"/>
              <a:buChar char="Ø"/>
            </a:pPr>
            <a:r>
              <a:rPr lang="fr-FR" sz="3400" dirty="0" smtClean="0">
                <a:latin typeface="Tahoma"/>
                <a:cs typeface="Tahoma"/>
              </a:rPr>
              <a:t> Une </a:t>
            </a:r>
            <a:r>
              <a:rPr lang="fr-FR" sz="3400" dirty="0">
                <a:latin typeface="Tahoma"/>
                <a:cs typeface="Tahoma"/>
              </a:rPr>
              <a:t>discipline de l’intelligence artificielle est particulièrement utilisée : </a:t>
            </a:r>
            <a:r>
              <a:rPr lang="fr-FR" sz="3400" b="1" dirty="0">
                <a:solidFill>
                  <a:srgbClr val="FF0000"/>
                </a:solidFill>
                <a:latin typeface="Tahoma"/>
                <a:cs typeface="Tahoma"/>
              </a:rPr>
              <a:t>le machine </a:t>
            </a:r>
            <a:r>
              <a:rPr lang="fr-FR" sz="3400" b="1" dirty="0" err="1">
                <a:solidFill>
                  <a:srgbClr val="FF0000"/>
                </a:solidFill>
                <a:latin typeface="Tahoma"/>
                <a:cs typeface="Tahoma"/>
              </a:rPr>
              <a:t>learning</a:t>
            </a:r>
            <a:r>
              <a:rPr lang="fr-FR" sz="3400" b="1" dirty="0">
                <a:solidFill>
                  <a:srgbClr val="FF0000"/>
                </a:solidFill>
                <a:latin typeface="Tahoma"/>
                <a:cs typeface="Tahoma"/>
              </a:rPr>
              <a:t> ou apprentissage </a:t>
            </a:r>
            <a:r>
              <a:rPr lang="fr-FR" sz="3400" b="1" dirty="0" smtClean="0">
                <a:solidFill>
                  <a:srgbClr val="FF0000"/>
                </a:solidFill>
                <a:latin typeface="Tahoma"/>
                <a:cs typeface="Tahoma"/>
              </a:rPr>
              <a:t>automatique;</a:t>
            </a:r>
          </a:p>
          <a:p>
            <a:pPr algn="just">
              <a:buFont typeface="Wingdings" charset="2"/>
              <a:buChar char="Ø"/>
            </a:pPr>
            <a:endParaRPr lang="fr-FR" sz="3400" b="1" dirty="0">
              <a:solidFill>
                <a:srgbClr val="FF0000"/>
              </a:solidFill>
              <a:latin typeface="Tahoma"/>
              <a:cs typeface="Tahoma"/>
            </a:endParaRPr>
          </a:p>
          <a:p>
            <a:pPr algn="just">
              <a:buFont typeface="Wingdings" charset="2"/>
              <a:buChar char="Ø"/>
            </a:pPr>
            <a:r>
              <a:rPr lang="fr-FR" sz="3400" dirty="0" smtClean="0">
                <a:latin typeface="Tahoma"/>
                <a:cs typeface="Tahoma"/>
              </a:rPr>
              <a:t>Cette </a:t>
            </a:r>
            <a:r>
              <a:rPr lang="fr-FR" sz="3400" dirty="0">
                <a:latin typeface="Tahoma"/>
                <a:cs typeface="Tahoma"/>
              </a:rPr>
              <a:t>discipline </a:t>
            </a:r>
            <a:r>
              <a:rPr lang="fr-FR" sz="3400" i="1" dirty="0">
                <a:solidFill>
                  <a:srgbClr val="FF0000"/>
                </a:solidFill>
                <a:latin typeface="Tahoma"/>
                <a:cs typeface="Tahoma"/>
              </a:rPr>
              <a:t>permet à des systèmes informatiques d’apprendre et d’exécuter des tâches de façon autonome, en les entraînant </a:t>
            </a:r>
            <a:r>
              <a:rPr lang="fr-FR" sz="3400" i="1" dirty="0" smtClean="0">
                <a:solidFill>
                  <a:srgbClr val="FF0000"/>
                </a:solidFill>
                <a:latin typeface="Tahoma"/>
                <a:cs typeface="Tahoma"/>
              </a:rPr>
              <a:t>d’abord</a:t>
            </a:r>
            <a:r>
              <a:rPr lang="fr-FR" sz="3400" dirty="0" smtClean="0">
                <a:latin typeface="Tahoma"/>
                <a:cs typeface="Tahoma"/>
              </a:rPr>
              <a:t>;</a:t>
            </a:r>
          </a:p>
          <a:p>
            <a:pPr algn="just">
              <a:buFont typeface="Wingdings" charset="2"/>
              <a:buChar char="Ø"/>
            </a:pPr>
            <a:endParaRPr lang="fr-FR" sz="3400" b="1" dirty="0">
              <a:latin typeface="Tahoma"/>
              <a:cs typeface="Tahoma"/>
            </a:endParaRPr>
          </a:p>
          <a:p>
            <a:pPr algn="just">
              <a:buFont typeface="Wingdings" charset="2"/>
              <a:buChar char="Ø"/>
            </a:pPr>
            <a:r>
              <a:rPr lang="fr-FR" sz="3400" b="1" dirty="0" smtClean="0">
                <a:solidFill>
                  <a:srgbClr val="FF0000"/>
                </a:solidFill>
                <a:latin typeface="Tahoma"/>
                <a:cs typeface="Tahoma"/>
              </a:rPr>
              <a:t>Cette </a:t>
            </a:r>
            <a:r>
              <a:rPr lang="fr-FR" sz="3400" b="1" dirty="0">
                <a:solidFill>
                  <a:srgbClr val="FF0000"/>
                </a:solidFill>
                <a:latin typeface="Tahoma"/>
                <a:cs typeface="Tahoma"/>
              </a:rPr>
              <a:t>discipline s’est développée grâce à la multiplication des données et l’augmentation de la puissance de </a:t>
            </a:r>
            <a:r>
              <a:rPr lang="fr-FR" sz="3400" b="1" dirty="0" smtClean="0">
                <a:solidFill>
                  <a:srgbClr val="FF0000"/>
                </a:solidFill>
                <a:latin typeface="Tahoma"/>
                <a:cs typeface="Tahoma"/>
              </a:rPr>
              <a:t>calcul</a:t>
            </a:r>
            <a:r>
              <a:rPr lang="fr-FR" sz="3400" b="1" dirty="0" smtClean="0">
                <a:latin typeface="Tahoma"/>
                <a:cs typeface="Tahoma"/>
              </a:rPr>
              <a:t>.</a:t>
            </a:r>
            <a:endParaRPr lang="fr-FR" sz="3400" b="1" dirty="0">
              <a:latin typeface="Tahoma"/>
              <a:cs typeface="Tahoma"/>
            </a:endParaRPr>
          </a:p>
          <a:p>
            <a:pPr algn="just">
              <a:buFont typeface="Wingdings" charset="2"/>
              <a:buChar char="Ø"/>
            </a:pPr>
            <a:endParaRPr lang="fr-FR" sz="3400" b="1" dirty="0">
              <a:latin typeface="Tahoma"/>
              <a:cs typeface="Tahoma"/>
            </a:endParaRPr>
          </a:p>
          <a:p>
            <a:pPr algn="just">
              <a:buFont typeface="Wingdings" charset="2"/>
              <a:buChar char="Ø"/>
            </a:pPr>
            <a:r>
              <a:rPr lang="fr-FR" sz="3400" dirty="0" smtClean="0">
                <a:latin typeface="Tahoma"/>
                <a:cs typeface="Tahoma"/>
              </a:rPr>
              <a:t>L’IA </a:t>
            </a:r>
            <a:r>
              <a:rPr lang="fr-FR" sz="3400" dirty="0">
                <a:latin typeface="Tahoma"/>
                <a:cs typeface="Tahoma"/>
              </a:rPr>
              <a:t>est </a:t>
            </a:r>
            <a:r>
              <a:rPr lang="fr-FR" sz="3400" i="1" dirty="0">
                <a:solidFill>
                  <a:srgbClr val="FF0000"/>
                </a:solidFill>
                <a:latin typeface="Tahoma"/>
                <a:cs typeface="Tahoma"/>
              </a:rPr>
              <a:t>une méthodologie qui doit permettre de rendre les ordinateurs plus intelligents de façon à ce qu’ils montrent des caractéristiques normalement associées à l’intelligence dans les comportements humains, c’est-à-dire la compréhension du langage, l’apprentissage, la résolution de problèmes et le raisonnement </a:t>
            </a:r>
            <a:r>
              <a:rPr lang="fr-FR" sz="3400" dirty="0">
                <a:latin typeface="Tahoma"/>
                <a:cs typeface="Tahoma"/>
              </a:rPr>
              <a:t>(E. </a:t>
            </a:r>
            <a:r>
              <a:rPr lang="fr-FR" sz="3400" dirty="0" err="1">
                <a:latin typeface="Tahoma"/>
                <a:cs typeface="Tahoma"/>
              </a:rPr>
              <a:t>Feigenbaum</a:t>
            </a:r>
            <a:r>
              <a:rPr lang="fr-FR" sz="3400" dirty="0" smtClean="0">
                <a:latin typeface="Tahoma"/>
                <a:cs typeface="Tahoma"/>
              </a:rPr>
              <a:t>);</a:t>
            </a:r>
          </a:p>
          <a:p>
            <a:pPr algn="just">
              <a:buFont typeface="Wingdings" charset="2"/>
              <a:buChar char="Ø"/>
            </a:pPr>
            <a:endParaRPr lang="fr-FR" sz="3400" dirty="0">
              <a:latin typeface="Tahoma"/>
              <a:cs typeface="Tahoma"/>
            </a:endParaRPr>
          </a:p>
          <a:p>
            <a:pPr algn="just">
              <a:buFont typeface="Wingdings" charset="2"/>
              <a:buChar char="Ø"/>
            </a:pPr>
            <a:r>
              <a:rPr lang="fr-FR" sz="3400" dirty="0" smtClean="0">
                <a:latin typeface="Tahoma"/>
                <a:cs typeface="Tahoma"/>
              </a:rPr>
              <a:t>L’Intelligence </a:t>
            </a:r>
            <a:r>
              <a:rPr lang="fr-FR" sz="3400" dirty="0">
                <a:latin typeface="Tahoma"/>
                <a:cs typeface="Tahoma"/>
              </a:rPr>
              <a:t>Artificielle </a:t>
            </a:r>
            <a:r>
              <a:rPr lang="fr-FR" sz="3400" i="1" dirty="0">
                <a:solidFill>
                  <a:srgbClr val="FF0000"/>
                </a:solidFill>
                <a:latin typeface="Tahoma"/>
                <a:cs typeface="Tahoma"/>
              </a:rPr>
              <a:t>concerne la conception d’un être artificiel (machine) capable de posséder ou d’exhiber les capacités et caractéristiques propres à un cerveau </a:t>
            </a:r>
            <a:r>
              <a:rPr lang="fr-FR" sz="3400" i="1" dirty="0" smtClean="0">
                <a:solidFill>
                  <a:srgbClr val="FF0000"/>
                </a:solidFill>
                <a:latin typeface="Tahoma"/>
                <a:cs typeface="Tahoma"/>
              </a:rPr>
              <a:t>humain.</a:t>
            </a:r>
            <a:endParaRPr lang="fr-FR" sz="3400" i="1" dirty="0">
              <a:solidFill>
                <a:srgbClr val="FF0000"/>
              </a:solidFill>
              <a:latin typeface="Tahoma"/>
              <a:cs typeface="Tahoma"/>
            </a:endParaRPr>
          </a:p>
          <a:p>
            <a:endParaRPr lang="fr-FR"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7909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2202" y="1425678"/>
            <a:ext cx="11676100" cy="5013345"/>
          </a:xfrm>
        </p:spPr>
        <p:txBody>
          <a:bodyPr>
            <a:normAutofit fontScale="70000" lnSpcReduction="20000"/>
          </a:bodyPr>
          <a:lstStyle/>
          <a:p>
            <a:pPr algn="just">
              <a:buFont typeface="Wingdings" charset="2"/>
              <a:buChar char="u"/>
            </a:pPr>
            <a:r>
              <a:rPr lang="fr-FR" b="1" dirty="0" smtClean="0">
                <a:solidFill>
                  <a:srgbClr val="FF0000"/>
                </a:solidFill>
                <a:latin typeface="Tahoma"/>
                <a:cs typeface="Tahoma"/>
              </a:rPr>
              <a:t>Devoir de loyauté </a:t>
            </a:r>
            <a:r>
              <a:rPr lang="fr-FR" b="1" dirty="0">
                <a:solidFill>
                  <a:srgbClr val="FF0000"/>
                </a:solidFill>
                <a:latin typeface="Tahoma"/>
                <a:cs typeface="Tahoma"/>
              </a:rPr>
              <a:t>et </a:t>
            </a:r>
            <a:r>
              <a:rPr lang="fr-FR" b="1" dirty="0" smtClean="0">
                <a:solidFill>
                  <a:srgbClr val="FF0000"/>
                </a:solidFill>
                <a:latin typeface="Tahoma"/>
                <a:cs typeface="Tahoma"/>
              </a:rPr>
              <a:t>d’équité</a:t>
            </a:r>
            <a:r>
              <a:rPr lang="fr-FR" b="1" dirty="0" smtClean="0">
                <a:latin typeface="Tahoma"/>
                <a:cs typeface="Tahoma"/>
              </a:rPr>
              <a:t>: </a:t>
            </a:r>
            <a:r>
              <a:rPr lang="fr-FR" dirty="0" smtClean="0">
                <a:latin typeface="Tahoma"/>
                <a:cs typeface="Tahoma"/>
              </a:rPr>
              <a:t>La </a:t>
            </a:r>
            <a:r>
              <a:rPr lang="fr-FR" dirty="0">
                <a:latin typeface="Tahoma"/>
                <a:cs typeface="Tahoma"/>
              </a:rPr>
              <a:t>loyauté des systèmes informatiques signifie que ces systèmes se comportent, au cours de leur exécution, comme leurs concepteurs le déclarent –	L’équité d’un système informatique consiste en un traitement juste et équitable des </a:t>
            </a:r>
            <a:r>
              <a:rPr lang="fr-FR" dirty="0" smtClean="0">
                <a:latin typeface="Tahoma"/>
                <a:cs typeface="Tahoma"/>
              </a:rPr>
              <a:t>usagers.</a:t>
            </a:r>
          </a:p>
          <a:p>
            <a:pPr algn="just">
              <a:buFont typeface="Wingdings" charset="2"/>
              <a:buChar char="u"/>
            </a:pPr>
            <a:endParaRPr lang="fr-FR" b="1" dirty="0">
              <a:latin typeface="Tahoma"/>
              <a:cs typeface="Tahoma"/>
            </a:endParaRPr>
          </a:p>
          <a:p>
            <a:pPr algn="just">
              <a:buFont typeface="Wingdings" charset="2"/>
              <a:buChar char="u"/>
            </a:pPr>
            <a:r>
              <a:rPr lang="fr-FR" b="1" dirty="0" smtClean="0">
                <a:solidFill>
                  <a:srgbClr val="FF0000"/>
                </a:solidFill>
                <a:latin typeface="Tahoma"/>
                <a:cs typeface="Tahoma"/>
              </a:rPr>
              <a:t>Devoir de transparence</a:t>
            </a:r>
            <a:r>
              <a:rPr lang="fr-FR" b="1" dirty="0">
                <a:solidFill>
                  <a:srgbClr val="FF0000"/>
                </a:solidFill>
                <a:latin typeface="Tahoma"/>
                <a:cs typeface="Tahoma"/>
              </a:rPr>
              <a:t>, </a:t>
            </a:r>
            <a:r>
              <a:rPr lang="fr-FR" b="1" dirty="0" smtClean="0">
                <a:solidFill>
                  <a:srgbClr val="FF0000"/>
                </a:solidFill>
                <a:latin typeface="Tahoma"/>
                <a:cs typeface="Tahoma"/>
              </a:rPr>
              <a:t>de </a:t>
            </a:r>
            <a:r>
              <a:rPr lang="fr-FR" b="1" dirty="0">
                <a:solidFill>
                  <a:srgbClr val="FF0000"/>
                </a:solidFill>
                <a:latin typeface="Tahoma"/>
                <a:cs typeface="Tahoma"/>
              </a:rPr>
              <a:t>traçabilité et </a:t>
            </a:r>
            <a:r>
              <a:rPr lang="fr-FR" b="1" dirty="0" smtClean="0">
                <a:solidFill>
                  <a:srgbClr val="FF0000"/>
                </a:solidFill>
                <a:latin typeface="Tahoma"/>
                <a:cs typeface="Tahoma"/>
              </a:rPr>
              <a:t>d’</a:t>
            </a:r>
            <a:r>
              <a:rPr lang="fr-FR" b="1" dirty="0" err="1" smtClean="0">
                <a:solidFill>
                  <a:srgbClr val="FF0000"/>
                </a:solidFill>
                <a:latin typeface="Tahoma"/>
                <a:cs typeface="Tahoma"/>
              </a:rPr>
              <a:t>explicabilité</a:t>
            </a:r>
            <a:r>
              <a:rPr lang="fr-FR" b="1" dirty="0" smtClean="0">
                <a:solidFill>
                  <a:srgbClr val="FF0000"/>
                </a:solidFill>
                <a:latin typeface="Tahoma"/>
                <a:cs typeface="Tahoma"/>
              </a:rPr>
              <a:t> </a:t>
            </a:r>
            <a:r>
              <a:rPr lang="fr-FR" b="1" dirty="0">
                <a:latin typeface="Tahoma"/>
                <a:cs typeface="Tahoma"/>
              </a:rPr>
              <a:t>: </a:t>
            </a:r>
            <a:r>
              <a:rPr lang="fr-FR" dirty="0" smtClean="0">
                <a:latin typeface="Tahoma"/>
                <a:cs typeface="Tahoma"/>
              </a:rPr>
              <a:t>La </a:t>
            </a:r>
            <a:r>
              <a:rPr lang="fr-FR" dirty="0">
                <a:latin typeface="Tahoma"/>
                <a:cs typeface="Tahoma"/>
              </a:rPr>
              <a:t>transparence d’un système signifie que son fonctionnement n’est pas opaque, qu’il est possible, par exemple pour un utilisateur, de vérifier son </a:t>
            </a:r>
            <a:r>
              <a:rPr lang="fr-FR" dirty="0" smtClean="0">
                <a:latin typeface="Tahoma"/>
                <a:cs typeface="Tahoma"/>
              </a:rPr>
              <a:t>comportement. La </a:t>
            </a:r>
            <a:r>
              <a:rPr lang="fr-FR" dirty="0">
                <a:latin typeface="Tahoma"/>
                <a:cs typeface="Tahoma"/>
              </a:rPr>
              <a:t>traçabilité est essentielle d'une part pour les attributions de </a:t>
            </a:r>
            <a:r>
              <a:rPr lang="fr-FR" dirty="0" smtClean="0">
                <a:latin typeface="Tahoma"/>
                <a:cs typeface="Tahoma"/>
              </a:rPr>
              <a:t>responsabilité. Elle </a:t>
            </a:r>
            <a:r>
              <a:rPr lang="fr-FR" dirty="0">
                <a:latin typeface="Tahoma"/>
                <a:cs typeface="Tahoma"/>
              </a:rPr>
              <a:t>permet également d’expliquer le fonctionnement d’un système à partir des traces laissées par celui-ci ; on parle </a:t>
            </a:r>
            <a:r>
              <a:rPr lang="fr-FR" dirty="0" smtClean="0">
                <a:latin typeface="Tahoma"/>
                <a:cs typeface="Tahoma"/>
              </a:rPr>
              <a:t>d’</a:t>
            </a:r>
            <a:r>
              <a:rPr lang="fr-FR" dirty="0" err="1" smtClean="0">
                <a:latin typeface="Tahoma"/>
                <a:cs typeface="Tahoma"/>
              </a:rPr>
              <a:t>explicabilité</a:t>
            </a:r>
            <a:r>
              <a:rPr lang="fr-FR" dirty="0" smtClean="0">
                <a:latin typeface="Tahoma"/>
                <a:cs typeface="Tahoma"/>
              </a:rPr>
              <a:t>.</a:t>
            </a:r>
          </a:p>
          <a:p>
            <a:pPr algn="just">
              <a:buFont typeface="Wingdings" charset="2"/>
              <a:buChar char="u"/>
            </a:pPr>
            <a:endParaRPr lang="fr-FR" b="1" dirty="0">
              <a:latin typeface="Tahoma"/>
              <a:cs typeface="Tahoma"/>
            </a:endParaRPr>
          </a:p>
          <a:p>
            <a:pPr algn="just">
              <a:buFont typeface="Wingdings" charset="2"/>
              <a:buChar char="u"/>
            </a:pPr>
            <a:r>
              <a:rPr lang="fr-FR" b="1" dirty="0" smtClean="0">
                <a:solidFill>
                  <a:srgbClr val="FF0000"/>
                </a:solidFill>
                <a:latin typeface="Tahoma"/>
                <a:cs typeface="Tahoma"/>
              </a:rPr>
              <a:t>Devoir de responsabilité </a:t>
            </a:r>
            <a:r>
              <a:rPr lang="fr-FR" dirty="0">
                <a:latin typeface="Tahoma"/>
                <a:cs typeface="Tahoma"/>
              </a:rPr>
              <a:t>: la possibilité d'identifier des responsabilités lors d’un dysfonctionnement signifie qu'il est possible de distinguer deux agents : un concepteur et un utilisateur du </a:t>
            </a:r>
            <a:r>
              <a:rPr lang="fr-FR" dirty="0" smtClean="0">
                <a:latin typeface="Tahoma"/>
                <a:cs typeface="Tahoma"/>
              </a:rPr>
              <a:t>système.</a:t>
            </a:r>
          </a:p>
          <a:p>
            <a:pPr algn="just">
              <a:buFont typeface="Wingdings" charset="2"/>
              <a:buChar char="u"/>
            </a:pPr>
            <a:endParaRPr lang="fr-FR" dirty="0">
              <a:latin typeface="Tahoma"/>
              <a:cs typeface="Tahoma"/>
            </a:endParaRPr>
          </a:p>
          <a:p>
            <a:pPr algn="just">
              <a:buFont typeface="Wingdings" charset="2"/>
              <a:buChar char="u"/>
            </a:pPr>
            <a:r>
              <a:rPr lang="fr-FR" b="1" dirty="0" smtClean="0">
                <a:solidFill>
                  <a:srgbClr val="FF0000"/>
                </a:solidFill>
                <a:latin typeface="Tahoma"/>
                <a:cs typeface="Tahoma"/>
              </a:rPr>
              <a:t>Devoir de </a:t>
            </a:r>
            <a:r>
              <a:rPr lang="fr-FR" b="1" dirty="0">
                <a:solidFill>
                  <a:srgbClr val="FF0000"/>
                </a:solidFill>
                <a:latin typeface="Tahoma"/>
                <a:cs typeface="Tahoma"/>
              </a:rPr>
              <a:t>conformité </a:t>
            </a:r>
            <a:r>
              <a:rPr lang="fr-FR" b="1" dirty="0">
                <a:latin typeface="Tahoma"/>
                <a:cs typeface="Tahoma"/>
              </a:rPr>
              <a:t>: </a:t>
            </a:r>
            <a:r>
              <a:rPr lang="fr-FR" b="1" i="1" dirty="0">
                <a:latin typeface="Tahoma"/>
                <a:cs typeface="Tahoma"/>
              </a:rPr>
              <a:t>un système numérique doit demeurer conforme à son cahier des charges, et son cahier des charges doit être conforme à la loi.</a:t>
            </a:r>
          </a:p>
          <a:p>
            <a:pPr algn="just"/>
            <a:endParaRPr lang="fr-FR" dirty="0">
              <a:latin typeface="Tahoma"/>
              <a:cs typeface="Tahoma"/>
            </a:endParaRPr>
          </a:p>
        </p:txBody>
      </p:sp>
      <p:sp>
        <p:nvSpPr>
          <p:cNvPr id="3" name="Titre 2"/>
          <p:cNvSpPr>
            <a:spLocks noGrp="1"/>
          </p:cNvSpPr>
          <p:nvPr>
            <p:ph type="title"/>
          </p:nvPr>
        </p:nvSpPr>
        <p:spPr/>
        <p:txBody>
          <a:bodyPr>
            <a:noAutofit/>
          </a:bodyPr>
          <a:lstStyle/>
          <a:p>
            <a:pPr algn="ctr"/>
            <a:r>
              <a:rPr lang="fr-FR" sz="2800" b="1" dirty="0" smtClean="0">
                <a:latin typeface="Tahoma"/>
                <a:cs typeface="Tahoma"/>
              </a:rPr>
              <a:t>II. ENJEUX ETHIQUES ET CRITIQUES DE L’INTELLIGENCE ARTIFICIELLE DANS LE </a:t>
            </a:r>
            <a:r>
              <a:rPr lang="fr-FR" sz="2800" b="1" dirty="0" smtClean="0">
                <a:latin typeface="Tahoma"/>
                <a:cs typeface="Tahoma"/>
              </a:rPr>
              <a:t>CHAMP DE </a:t>
            </a:r>
            <a:r>
              <a:rPr lang="fr-FR" sz="2800" b="1" dirty="0" smtClean="0">
                <a:latin typeface="Tahoma"/>
                <a:cs typeface="Tahoma"/>
              </a:rPr>
              <a:t>LA RECHERCHE </a:t>
            </a:r>
            <a:endParaRPr lang="fr-FR" sz="2800" b="1" dirty="0">
              <a:latin typeface="Tahoma"/>
              <a:cs typeface="Tahoma"/>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82748-D2E6-41CC-857E-F7BE18EDBED4}" type="datetime1">
              <a:rPr kumimoji="0" lang="fr-FR" sz="1200" b="0" i="0" u="none" strike="noStrike" kern="1200" cap="none" spc="0" normalizeH="0" baseline="0" noProof="0" smtClean="0">
                <a:ln>
                  <a:noFill/>
                </a:ln>
                <a:solidFill>
                  <a:srgbClr val="576973"/>
                </a:solidFill>
                <a:effectLst/>
                <a:uLnTx/>
                <a:uFillTx/>
                <a:latin typeface="Calibri" panose="020F0502020204030204"/>
                <a:ea typeface="+mn-ea"/>
                <a:cs typeface="+mn-cs"/>
              </a:rPr>
              <a:t>03/05/24</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DBF4-37B7-4C4F-9728-A1C100B177EE}" type="slidenum">
              <a:rPr kumimoji="0" lang="en-US" sz="1200" b="0" i="0" u="none" strike="noStrike" kern="1200" cap="none" spc="0" normalizeH="0" baseline="0" noProof="0" smtClean="0">
                <a:ln>
                  <a:noFill/>
                </a:ln>
                <a:solidFill>
                  <a:srgbClr val="57697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769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4413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6860</TotalTime>
  <Words>880</Words>
  <Application>Microsoft Macintosh PowerPoint</Application>
  <PresentationFormat>Personnalisé</PresentationFormat>
  <Paragraphs>116</Paragraphs>
  <Slides>12</Slides>
  <Notes>6</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1_Office Theme</vt:lpstr>
      <vt:lpstr>Présentation PowerPoint</vt:lpstr>
      <vt:lpstr>Présentation PowerPoint</vt:lpstr>
      <vt:lpstr>Présentation PowerPoint</vt:lpstr>
      <vt:lpstr>I. ÉLUCIDATION CONCEPTUELLE</vt:lpstr>
      <vt:lpstr>I. (suite)</vt:lpstr>
      <vt:lpstr>I. (suite)</vt:lpstr>
      <vt:lpstr>QU’EN EST IL DE L’ITELLIGENCE ARTIFICIELLE? UNE DÉFINITION AUX RELENTS ÉPISTÉMOLOGIQUES</vt:lpstr>
      <vt:lpstr>Présentation PowerPoint</vt:lpstr>
      <vt:lpstr>II. ENJEUX ETHIQUES ET CRITIQUES DE L’INTELLIGENCE ARTIFICIELLE DANS LE CHAMP DE LA RECHERCHE </vt:lpstr>
      <vt:lpstr>III. TRYPTIQUE: ÉTHIQUE, INTÉLLIGENCE ARTIFICIELLE ET ESPACE UNIVERSITAIRE  </vt:lpstr>
      <vt:lpstr>IV. LES DÉFIS SCIENTIFIQUES</vt:lpstr>
      <vt:lpstr>MERCI DE VOTRE AIMABLE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dc:creator>
  <cp:lastModifiedBy>macbook pro</cp:lastModifiedBy>
  <cp:revision>314</cp:revision>
  <cp:lastPrinted>2023-08-10T17:09:09Z</cp:lastPrinted>
  <dcterms:created xsi:type="dcterms:W3CDTF">2023-08-09T11:50:45Z</dcterms:created>
  <dcterms:modified xsi:type="dcterms:W3CDTF">2024-05-03T16:46:48Z</dcterms:modified>
</cp:coreProperties>
</file>